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63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105" d="100"/>
          <a:sy n="105" d="100"/>
        </p:scale>
        <p:origin x="180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ztina Molnar" userId="75c6bb9e-0a4a-45eb-89e9-8f2d8c99e8fa" providerId="ADAL" clId="{725426BF-698D-46E6-93CC-C066B14DB4F1}"/>
    <pc:docChg chg="custSel modSld">
      <pc:chgData name="Krisztina Molnar" userId="75c6bb9e-0a4a-45eb-89e9-8f2d8c99e8fa" providerId="ADAL" clId="{725426BF-698D-46E6-93CC-C066B14DB4F1}" dt="2024-11-28T15:08:38.420" v="232" actId="20577"/>
      <pc:docMkLst>
        <pc:docMk/>
      </pc:docMkLst>
      <pc:sldChg chg="delSp modSp mod">
        <pc:chgData name="Krisztina Molnar" userId="75c6bb9e-0a4a-45eb-89e9-8f2d8c99e8fa" providerId="ADAL" clId="{725426BF-698D-46E6-93CC-C066B14DB4F1}" dt="2024-11-28T15:08:38.420" v="232" actId="20577"/>
        <pc:sldMkLst>
          <pc:docMk/>
          <pc:sldMk cId="2024085041" sldId="256"/>
        </pc:sldMkLst>
        <pc:spChg chg="mod">
          <ac:chgData name="Krisztina Molnar" userId="75c6bb9e-0a4a-45eb-89e9-8f2d8c99e8fa" providerId="ADAL" clId="{725426BF-698D-46E6-93CC-C066B14DB4F1}" dt="2024-11-27T15:08:11.235" v="45" actId="313"/>
          <ac:spMkLst>
            <pc:docMk/>
            <pc:sldMk cId="2024085041" sldId="256"/>
            <ac:spMk id="6" creationId="{00000000-0000-0000-0000-000000000000}"/>
          </ac:spMkLst>
        </pc:spChg>
        <pc:spChg chg="mod">
          <ac:chgData name="Krisztina Molnar" userId="75c6bb9e-0a4a-45eb-89e9-8f2d8c99e8fa" providerId="ADAL" clId="{725426BF-698D-46E6-93CC-C066B14DB4F1}" dt="2024-11-27T15:08:33.654" v="48" actId="14100"/>
          <ac:spMkLst>
            <pc:docMk/>
            <pc:sldMk cId="2024085041" sldId="256"/>
            <ac:spMk id="7" creationId="{00000000-0000-0000-0000-000000000000}"/>
          </ac:spMkLst>
        </pc:spChg>
        <pc:spChg chg="mod">
          <ac:chgData name="Krisztina Molnar" userId="75c6bb9e-0a4a-45eb-89e9-8f2d8c99e8fa" providerId="ADAL" clId="{725426BF-698D-46E6-93CC-C066B14DB4F1}" dt="2024-11-27T15:08:21.571" v="46" actId="1076"/>
          <ac:spMkLst>
            <pc:docMk/>
            <pc:sldMk cId="2024085041" sldId="256"/>
            <ac:spMk id="23" creationId="{00000000-0000-0000-0000-000000000000}"/>
          </ac:spMkLst>
        </pc:spChg>
        <pc:spChg chg="mod">
          <ac:chgData name="Krisztina Molnar" userId="75c6bb9e-0a4a-45eb-89e9-8f2d8c99e8fa" providerId="ADAL" clId="{725426BF-698D-46E6-93CC-C066B14DB4F1}" dt="2024-11-28T15:08:38.420" v="232" actId="20577"/>
          <ac:spMkLst>
            <pc:docMk/>
            <pc:sldMk cId="2024085041" sldId="256"/>
            <ac:spMk id="26" creationId="{00000000-0000-0000-0000-000000000000}"/>
          </ac:spMkLst>
        </pc:spChg>
        <pc:picChg chg="del">
          <ac:chgData name="Krisztina Molnar" userId="75c6bb9e-0a4a-45eb-89e9-8f2d8c99e8fa" providerId="ADAL" clId="{725426BF-698D-46E6-93CC-C066B14DB4F1}" dt="2024-11-27T15:08:00.473" v="44" actId="21"/>
          <ac:picMkLst>
            <pc:docMk/>
            <pc:sldMk cId="2024085041" sldId="256"/>
            <ac:picMk id="1034" creationId="{D5A30DB3-2938-438E-8D08-A54FE46F7FE4}"/>
          </ac:picMkLst>
        </pc:picChg>
      </pc:sldChg>
      <pc:sldChg chg="modSp mod">
        <pc:chgData name="Krisztina Molnar" userId="75c6bb9e-0a4a-45eb-89e9-8f2d8c99e8fa" providerId="ADAL" clId="{725426BF-698D-46E6-93CC-C066B14DB4F1}" dt="2024-11-28T15:04:58.800" v="193" actId="20577"/>
        <pc:sldMkLst>
          <pc:docMk/>
          <pc:sldMk cId="1613502598" sldId="257"/>
        </pc:sldMkLst>
        <pc:spChg chg="mod">
          <ac:chgData name="Krisztina Molnar" userId="75c6bb9e-0a4a-45eb-89e9-8f2d8c99e8fa" providerId="ADAL" clId="{725426BF-698D-46E6-93CC-C066B14DB4F1}" dt="2024-11-28T15:04:58.800" v="193" actId="20577"/>
          <ac:spMkLst>
            <pc:docMk/>
            <pc:sldMk cId="1613502598" sldId="257"/>
            <ac:spMk id="2" creationId="{00000000-0000-0000-0000-000000000000}"/>
          </ac:spMkLst>
        </pc:spChg>
        <pc:spChg chg="mod">
          <ac:chgData name="Krisztina Molnar" userId="75c6bb9e-0a4a-45eb-89e9-8f2d8c99e8fa" providerId="ADAL" clId="{725426BF-698D-46E6-93CC-C066B14DB4F1}" dt="2024-11-28T15:00:02.635" v="95" actId="255"/>
          <ac:spMkLst>
            <pc:docMk/>
            <pc:sldMk cId="1613502598" sldId="257"/>
            <ac:spMk id="6" creationId="{00000000-0000-0000-0000-000000000000}"/>
          </ac:spMkLst>
        </pc:spChg>
        <pc:spChg chg="mod">
          <ac:chgData name="Krisztina Molnar" userId="75c6bb9e-0a4a-45eb-89e9-8f2d8c99e8fa" providerId="ADAL" clId="{725426BF-698D-46E6-93CC-C066B14DB4F1}" dt="2024-11-28T15:00:15.439" v="96" actId="14100"/>
          <ac:spMkLst>
            <pc:docMk/>
            <pc:sldMk cId="1613502598" sldId="257"/>
            <ac:spMk id="7" creationId="{00000000-0000-0000-0000-000000000000}"/>
          </ac:spMkLst>
        </pc:spChg>
        <pc:spChg chg="mod">
          <ac:chgData name="Krisztina Molnar" userId="75c6bb9e-0a4a-45eb-89e9-8f2d8c99e8fa" providerId="ADAL" clId="{725426BF-698D-46E6-93CC-C066B14DB4F1}" dt="2024-11-28T15:03:44.335" v="166" actId="20577"/>
          <ac:spMkLst>
            <pc:docMk/>
            <pc:sldMk cId="1613502598" sldId="257"/>
            <ac:spMk id="33" creationId="{00000000-0000-0000-0000-000000000000}"/>
          </ac:spMkLst>
        </pc:spChg>
      </pc:sldChg>
    </pc:docChg>
  </pc:docChgLst>
  <pc:docChgLst>
    <pc:chgData name="Juliet Larsen" userId="4da9a59b-3160-47ca-97c2-9bf53f42089c" providerId="ADAL" clId="{8AAC74E5-AEA0-4894-9268-AA1A344059EC}"/>
    <pc:docChg chg="modSld">
      <pc:chgData name="Juliet Larsen" userId="4da9a59b-3160-47ca-97c2-9bf53f42089c" providerId="ADAL" clId="{8AAC74E5-AEA0-4894-9268-AA1A344059EC}" dt="2024-12-17T17:22:53.143" v="1" actId="20577"/>
      <pc:docMkLst>
        <pc:docMk/>
      </pc:docMkLst>
      <pc:sldChg chg="modSp mod">
        <pc:chgData name="Juliet Larsen" userId="4da9a59b-3160-47ca-97c2-9bf53f42089c" providerId="ADAL" clId="{8AAC74E5-AEA0-4894-9268-AA1A344059EC}" dt="2024-12-17T17:22:34.371" v="0" actId="20577"/>
        <pc:sldMkLst>
          <pc:docMk/>
          <pc:sldMk cId="2024085041" sldId="256"/>
        </pc:sldMkLst>
        <pc:spChg chg="mod">
          <ac:chgData name="Juliet Larsen" userId="4da9a59b-3160-47ca-97c2-9bf53f42089c" providerId="ADAL" clId="{8AAC74E5-AEA0-4894-9268-AA1A344059EC}" dt="2024-12-17T17:22:34.371" v="0" actId="20577"/>
          <ac:spMkLst>
            <pc:docMk/>
            <pc:sldMk cId="2024085041" sldId="256"/>
            <ac:spMk id="6" creationId="{00000000-0000-0000-0000-000000000000}"/>
          </ac:spMkLst>
        </pc:spChg>
      </pc:sldChg>
      <pc:sldChg chg="modSp mod">
        <pc:chgData name="Juliet Larsen" userId="4da9a59b-3160-47ca-97c2-9bf53f42089c" providerId="ADAL" clId="{8AAC74E5-AEA0-4894-9268-AA1A344059EC}" dt="2024-12-17T17:22:53.143" v="1" actId="20577"/>
        <pc:sldMkLst>
          <pc:docMk/>
          <pc:sldMk cId="1613502598" sldId="257"/>
        </pc:sldMkLst>
        <pc:spChg chg="mod">
          <ac:chgData name="Juliet Larsen" userId="4da9a59b-3160-47ca-97c2-9bf53f42089c" providerId="ADAL" clId="{8AAC74E5-AEA0-4894-9268-AA1A344059EC}" dt="2024-12-17T17:22:53.143" v="1" actId="20577"/>
          <ac:spMkLst>
            <pc:docMk/>
            <pc:sldMk cId="1613502598" sldId="257"/>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D9AA711-8856-46A5-8870-8EA10F1E2661}" type="datetimeFigureOut">
              <a:rPr lang="en-GB" smtClean="0"/>
              <a:t>17/12/2024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3E4530-EB61-4150-BDD1-42CE2530889E}" type="slidenum">
              <a:rPr lang="en-GB" smtClean="0"/>
              <a:t>‹#›</a:t>
            </a:fld>
            <a:endParaRPr lang="en-GB" dirty="0"/>
          </a:p>
        </p:txBody>
      </p:sp>
    </p:spTree>
    <p:extLst>
      <p:ext uri="{BB962C8B-B14F-4D97-AF65-F5344CB8AC3E}">
        <p14:creationId xmlns:p14="http://schemas.microsoft.com/office/powerpoint/2010/main" val="2835159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3E4530-EB61-4150-BDD1-42CE2530889E}" type="slidenum">
              <a:rPr lang="en-GB" smtClean="0"/>
              <a:t>1</a:t>
            </a:fld>
            <a:endParaRPr lang="en-GB" dirty="0"/>
          </a:p>
        </p:txBody>
      </p:sp>
    </p:spTree>
    <p:extLst>
      <p:ext uri="{BB962C8B-B14F-4D97-AF65-F5344CB8AC3E}">
        <p14:creationId xmlns:p14="http://schemas.microsoft.com/office/powerpoint/2010/main" val="16158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3E4530-EB61-4150-BDD1-42CE2530889E}" type="slidenum">
              <a:rPr lang="en-GB" smtClean="0"/>
              <a:t>2</a:t>
            </a:fld>
            <a:endParaRPr lang="en-GB" dirty="0"/>
          </a:p>
        </p:txBody>
      </p:sp>
    </p:spTree>
    <p:extLst>
      <p:ext uri="{BB962C8B-B14F-4D97-AF65-F5344CB8AC3E}">
        <p14:creationId xmlns:p14="http://schemas.microsoft.com/office/powerpoint/2010/main" val="16158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323520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84495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39605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84256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8397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201627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276236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53888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90286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403917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417B4F-AC5B-4D03-A98F-82D9B94E3D7D}" type="datetimeFigureOut">
              <a:rPr lang="en-GB" smtClean="0"/>
              <a:t>17/12/2024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43B657-AB70-4A02-B219-F89370A8CC4D}" type="slidenum">
              <a:rPr lang="en-GB" smtClean="0"/>
              <a:t>‹#›</a:t>
            </a:fld>
            <a:endParaRPr lang="en-GB" dirty="0"/>
          </a:p>
        </p:txBody>
      </p:sp>
    </p:spTree>
    <p:extLst>
      <p:ext uri="{BB962C8B-B14F-4D97-AF65-F5344CB8AC3E}">
        <p14:creationId xmlns:p14="http://schemas.microsoft.com/office/powerpoint/2010/main" val="188789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630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17B4F-AC5B-4D03-A98F-82D9B94E3D7D}" type="datetimeFigureOut">
              <a:rPr lang="en-GB" smtClean="0"/>
              <a:t>17/12/2024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3B657-AB70-4A02-B219-F89370A8CC4D}" type="slidenum">
              <a:rPr lang="en-GB" smtClean="0"/>
              <a:t>‹#›</a:t>
            </a:fld>
            <a:endParaRPr lang="en-GB" dirty="0"/>
          </a:p>
        </p:txBody>
      </p:sp>
    </p:spTree>
    <p:extLst>
      <p:ext uri="{BB962C8B-B14F-4D97-AF65-F5344CB8AC3E}">
        <p14:creationId xmlns:p14="http://schemas.microsoft.com/office/powerpoint/2010/main" val="63265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7.png"/><Relationship Id="rId3" Type="http://schemas.openxmlformats.org/officeDocument/2006/relationships/hyperlink" Target="http://www.google.co.uk/url?sa=i&amp;rct=j&amp;q=&amp;esrc=s&amp;source=images&amp;cd=&amp;cad=rja&amp;uact=8&amp;ved=0ahUKEwijoKDKm_TQAhWFWRQKHQdGDPQQjRwIBw&amp;url=http://www.clipartkid.com/cartoon-pencil-cliparts/&amp;psig=AFQjCNFJ1McL5pej3TjMZNJuZzvjKPetzw&amp;ust=1481823158374459" TargetMode="External"/><Relationship Id="rId7" Type="http://schemas.openxmlformats.org/officeDocument/2006/relationships/hyperlink" Target="http://www.google.co.uk/url?sa=i&amp;rct=j&amp;q=&amp;esrc=s&amp;source=images&amp;cd=&amp;cad=rja&amp;uact=8&amp;ved=0ahUKEwjz8_ykqLnVAhXDCMAKHRXdB_8QjRwIBw&amp;url=http://www.clipartqueen.com/fall-leaves-clip-art.html&amp;psig=AFQjCNEObqWa_BpeTSJFj1vxXNLaKcE5mw&amp;ust=1501789559556444" TargetMode="External"/><Relationship Id="rId12"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image" Target="../media/image5.jpeg"/><Relationship Id="rId5" Type="http://schemas.openxmlformats.org/officeDocument/2006/relationships/hyperlink" Target="http://www.google.co.uk/url?sa=i&amp;rct=j&amp;q=&amp;esrc=s&amp;source=images&amp;cd=&amp;cad=rja&amp;uact=8&amp;ved=0ahUKEwiux9b7m_TQAhXKbxQKHTrJA2IQjRwIBw&amp;url=http://www.webweaver.nu/clipart/stars.shtml&amp;psig=AFQjCNHba3coIFlRjK2cjTY-rcMy4UggPQ&amp;ust=1481823253279125" TargetMode="External"/><Relationship Id="rId10" Type="http://schemas.openxmlformats.org/officeDocument/2006/relationships/image" Target="../media/image4.gif"/><Relationship Id="rId4" Type="http://schemas.openxmlformats.org/officeDocument/2006/relationships/image" Target="../media/image1.png"/><Relationship Id="rId9" Type="http://schemas.openxmlformats.org/officeDocument/2006/relationships/hyperlink" Target="http://www.google.co.uk/url?sa=i&amp;rct=j&amp;q=&amp;esrc=s&amp;source=images&amp;cd=&amp;cad=rja&amp;uact=8&amp;ved=0ahUKEwjz6PHz5rrVAhUFOhQKHdrCBr8QjRwIBw&amp;url=http://hddfhm.com/clip-art/clipart-paint-pallet.html&amp;psig=AFQjCNGRMIWN_sE7RFBqpVq2aVborOiMTw&amp;ust=1501840739351316" TargetMode="External"/><Relationship Id="rId14"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hyperlink" Target="http://www.phonicsplay.co.uk/" TargetMode="External"/><Relationship Id="rId13" Type="http://schemas.openxmlformats.org/officeDocument/2006/relationships/hyperlink" Target="http://www.google.co.uk/url?sa=i&amp;rct=j&amp;q=&amp;esrc=s&amp;source=images&amp;cd=&amp;cad=rja&amp;uact=8&amp;ved=0ahUKEwiRi-WngrzVAhXEUBQKHT4qA0kQjRwIBw&amp;url=http://hddfhm.com/clip-art/clipart-numbers.html&amp;psig=AFQjCNHnmJL3qeQ-_WJYd1ntFieia2VNTA&amp;ust=1501882435724008" TargetMode="External"/><Relationship Id="rId3" Type="http://schemas.openxmlformats.org/officeDocument/2006/relationships/hyperlink" Target="http://www.google.co.uk/url?sa=i&amp;rct=j&amp;q=&amp;esrc=s&amp;source=images&amp;cd=&amp;cad=rja&amp;uact=8&amp;ved=0ahUKEwjz8_ykqLnVAhXDCMAKHRXdB_8QjRwIBw&amp;url=http://www.clipartqueen.com/fall-leaves-clip-art.html&amp;psig=AFQjCNEObqWa_BpeTSJFj1vxXNLaKcE5mw&amp;ust=1501789559556444" TargetMode="External"/><Relationship Id="rId7" Type="http://schemas.openxmlformats.org/officeDocument/2006/relationships/hyperlink" Target="http://www.bbc.co.uk/schools/scienceclips/ages/5_6/science_5_6.shtml" TargetMode="External"/><Relationship Id="rId12" Type="http://schemas.openxmlformats.org/officeDocument/2006/relationships/image" Target="../media/image12.gif"/><Relationship Id="rId17" Type="http://schemas.openxmlformats.org/officeDocument/2006/relationships/image" Target="../media/image8.jpeg"/><Relationship Id="rId2" Type="http://schemas.openxmlformats.org/officeDocument/2006/relationships/notesSlide" Target="../notesSlides/notesSlide2.xml"/><Relationship Id="rId16"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hyperlink" Target="https://www.google.co.uk/url?sa=i&amp;rct=j&amp;q=&amp;esrc=s&amp;source=images&amp;cd=&amp;cad=rja&amp;uact=8&amp;ved=0ahUKEwi0-NG3gbzVAhXB7BQKHVStBkoQjRwIBw&amp;url=https://school.discoveryeducation.com/clipart/clip/ani_thinkingcap.html&amp;psig=AFQjCNFptFzf_DBJYiWd2ndFBBZITRU7Tw&amp;ust=1501882228041759" TargetMode="External"/><Relationship Id="rId5" Type="http://schemas.openxmlformats.org/officeDocument/2006/relationships/hyperlink" Target="https://www.google.co.uk/url?sa=i&amp;rct=j&amp;q=&amp;esrc=s&amp;source=images&amp;cd=&amp;cad=rja&amp;uact=8&amp;ved=0ahUKEwjm49GhkLnVAhXKA8AKHc8RBx4QjRwIBw&amp;url=https://www.youtube.com/watch?v=kL36gMrHJaI&amp;psig=AFQjCNE6ZXnPpwd0z_nT82JFOgEC2k55qg&amp;ust=1501783125364227" TargetMode="External"/><Relationship Id="rId15" Type="http://schemas.openxmlformats.org/officeDocument/2006/relationships/image" Target="../media/image7.png"/><Relationship Id="rId10" Type="http://schemas.openxmlformats.org/officeDocument/2006/relationships/image" Target="../media/image11.jpeg"/><Relationship Id="rId4" Type="http://schemas.openxmlformats.org/officeDocument/2006/relationships/image" Target="../media/image9.png"/><Relationship Id="rId9" Type="http://schemas.openxmlformats.org/officeDocument/2006/relationships/hyperlink" Target="https://www.google.co.uk/url?sa=i&amp;rct=j&amp;q=&amp;esrc=s&amp;source=images&amp;cd=&amp;cad=rja&amp;uact=8&amp;ved=0ahUKEwiOtprV3rvVAhXIOxQKHfjQCHAQjRwIBw&amp;url=https://www.pinterest.com/twahlert/physical-education/&amp;psig=AFQjCNERKqW_P77Zux7Wgn6ehSvSgEqJzA&amp;ust=1501872878974680" TargetMode="External"/><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7" name="Rectangle 26"/>
          <p:cNvSpPr/>
          <p:nvPr/>
        </p:nvSpPr>
        <p:spPr>
          <a:xfrm>
            <a:off x="5760132" y="2094878"/>
            <a:ext cx="3240360" cy="2033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251520" y="2117113"/>
            <a:ext cx="3010378" cy="20330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a:off x="5760132" y="116632"/>
            <a:ext cx="3240360"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7504" y="116632"/>
            <a:ext cx="3240360"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a:xfrm>
            <a:off x="3347864" y="2333819"/>
            <a:ext cx="2304256" cy="21227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p:cNvSpPr/>
          <p:nvPr/>
        </p:nvSpPr>
        <p:spPr>
          <a:xfrm>
            <a:off x="3164998" y="1862056"/>
            <a:ext cx="2773920" cy="203304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3038839" y="1838557"/>
            <a:ext cx="3210337" cy="1892826"/>
          </a:xfrm>
          <a:prstGeom prst="rect">
            <a:avLst/>
          </a:prstGeom>
          <a:noFill/>
        </p:spPr>
        <p:txBody>
          <a:bodyPr wrap="square" lIns="91440" tIns="45720" rIns="91440" bIns="45720">
            <a:spAutoFit/>
          </a:bodyPr>
          <a:lstStyle/>
          <a:p>
            <a:pPr algn="ctr"/>
            <a:r>
              <a:rPr lang="en-US" sz="3900" b="1" dirty="0">
                <a:ln w="17780" cmpd="sng">
                  <a:solidFill>
                    <a:schemeClr val="tx1"/>
                  </a:solidFill>
                  <a:prstDash val="solid"/>
                  <a:miter lim="800000"/>
                </a:ln>
                <a:solidFill>
                  <a:srgbClr val="92D050"/>
                </a:solidFill>
                <a:effectLst>
                  <a:outerShdw blurRad="50800" algn="tl" rotWithShape="0">
                    <a:srgbClr val="000000"/>
                  </a:outerShdw>
                </a:effectLst>
              </a:rPr>
              <a:t>What is </a:t>
            </a:r>
            <a:r>
              <a:rPr lang="en-US" sz="3900" b="1" dirty="0" err="1">
                <a:ln w="17780" cmpd="sng">
                  <a:solidFill>
                    <a:schemeClr val="tx1"/>
                  </a:solidFill>
                  <a:prstDash val="solid"/>
                  <a:miter lim="800000"/>
                </a:ln>
                <a:solidFill>
                  <a:srgbClr val="92D050"/>
                </a:solidFill>
                <a:effectLst>
                  <a:outerShdw blurRad="50800" algn="tl" rotWithShape="0">
                    <a:srgbClr val="000000"/>
                  </a:outerShdw>
                </a:effectLst>
              </a:rPr>
              <a:t>marvellous</a:t>
            </a:r>
            <a:r>
              <a:rPr lang="en-US" sz="3900" b="1" dirty="0">
                <a:ln w="17780" cmpd="sng">
                  <a:solidFill>
                    <a:schemeClr val="tx1"/>
                  </a:solidFill>
                  <a:prstDash val="solid"/>
                  <a:miter lim="800000"/>
                </a:ln>
                <a:solidFill>
                  <a:srgbClr val="92D050"/>
                </a:solidFill>
                <a:effectLst>
                  <a:outerShdw blurRad="50800" algn="tl" rotWithShape="0">
                    <a:srgbClr val="000000"/>
                  </a:outerShdw>
                </a:effectLst>
              </a:rPr>
              <a:t> about me?</a:t>
            </a:r>
            <a:endParaRPr lang="en-US" sz="3900" b="1" cap="none" spc="0" dirty="0">
              <a:ln w="17780" cmpd="sng">
                <a:solidFill>
                  <a:schemeClr val="tx1"/>
                </a:solidFill>
                <a:prstDash val="solid"/>
                <a:miter lim="800000"/>
              </a:ln>
              <a:solidFill>
                <a:srgbClr val="92D050"/>
              </a:solidFill>
              <a:effectLst>
                <a:outerShdw blurRad="50800" algn="tl" rotWithShape="0">
                  <a:srgbClr val="000000"/>
                </a:outerShdw>
              </a:effectLst>
            </a:endParaRPr>
          </a:p>
        </p:txBody>
      </p:sp>
      <p:sp>
        <p:nvSpPr>
          <p:cNvPr id="10" name="Rectangle 9"/>
          <p:cNvSpPr/>
          <p:nvPr/>
        </p:nvSpPr>
        <p:spPr>
          <a:xfrm>
            <a:off x="3432081" y="116632"/>
            <a:ext cx="2232441" cy="1647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150318" y="4798232"/>
            <a:ext cx="4205657"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dirty="0">
              <a:solidFill>
                <a:schemeClr val="tx1"/>
              </a:solidFill>
            </a:endParaRPr>
          </a:p>
        </p:txBody>
      </p:sp>
      <p:sp>
        <p:nvSpPr>
          <p:cNvPr id="29" name="Rectangle 28"/>
          <p:cNvSpPr/>
          <p:nvPr/>
        </p:nvSpPr>
        <p:spPr>
          <a:xfrm>
            <a:off x="4644008" y="4773289"/>
            <a:ext cx="4205657" cy="1909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ounded Rectangle 12"/>
          <p:cNvSpPr/>
          <p:nvPr/>
        </p:nvSpPr>
        <p:spPr>
          <a:xfrm>
            <a:off x="7380312" y="3845105"/>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5886951" y="3845105"/>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ounded Rectangle 13"/>
          <p:cNvSpPr/>
          <p:nvPr/>
        </p:nvSpPr>
        <p:spPr>
          <a:xfrm>
            <a:off x="1888895" y="3814033"/>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498747" y="3805394"/>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p:cNvSpPr txBox="1"/>
          <p:nvPr/>
        </p:nvSpPr>
        <p:spPr>
          <a:xfrm>
            <a:off x="176111" y="5192191"/>
            <a:ext cx="4133650" cy="1415772"/>
          </a:xfrm>
          <a:prstGeom prst="rect">
            <a:avLst/>
          </a:prstGeom>
          <a:noFill/>
        </p:spPr>
        <p:txBody>
          <a:bodyPr wrap="square" rtlCol="0">
            <a:spAutoFit/>
          </a:bodyPr>
          <a:lstStyle/>
          <a:p>
            <a:r>
              <a:rPr lang="en-GB" sz="1400" b="1" u="sng" dirty="0"/>
              <a:t>Literacy- Reading and Writing</a:t>
            </a:r>
          </a:p>
          <a:p>
            <a:r>
              <a:rPr lang="en-GB" sz="1200" dirty="0"/>
              <a:t>In phonics we will be learning the sounds in set 1 of Read, Write Inc. These include the single letter sounds. We will be learning how to identify these sounds in words as well as blending  and segmenting these sounds into simple CVC  words. We will focus on how to hold our pencil using the correct tripod grip and write our letters  using pre-cursive formations. </a:t>
            </a:r>
            <a:endParaRPr lang="en-GB" sz="1400" dirty="0"/>
          </a:p>
        </p:txBody>
      </p:sp>
      <p:sp>
        <p:nvSpPr>
          <p:cNvPr id="20" name="TextBox 19"/>
          <p:cNvSpPr txBox="1"/>
          <p:nvPr/>
        </p:nvSpPr>
        <p:spPr>
          <a:xfrm>
            <a:off x="4645825" y="5382640"/>
            <a:ext cx="4291961" cy="1415772"/>
          </a:xfrm>
          <a:prstGeom prst="rect">
            <a:avLst/>
          </a:prstGeom>
          <a:noFill/>
        </p:spPr>
        <p:txBody>
          <a:bodyPr wrap="square" rtlCol="0">
            <a:spAutoFit/>
          </a:bodyPr>
          <a:lstStyle/>
          <a:p>
            <a:r>
              <a:rPr lang="en-GB" sz="1400" b="1" u="sng" dirty="0"/>
              <a:t>Mathematics</a:t>
            </a:r>
          </a:p>
          <a:p>
            <a:r>
              <a:rPr lang="en-GB" sz="1200" dirty="0"/>
              <a:t>In Maths we will be learning to subitise to at least 3 within larger amounts. We will be counting with 1:1 correspondence, exploring how numbers are composed of ones and exploring the composition of the numbers 3 and 4. We will also be comparing quantities using ‘more than’ and ‘fewer than’. </a:t>
            </a:r>
          </a:p>
          <a:p>
            <a:endParaRPr lang="en-GB" sz="1200" dirty="0"/>
          </a:p>
        </p:txBody>
      </p:sp>
      <p:sp>
        <p:nvSpPr>
          <p:cNvPr id="21" name="TextBox 20"/>
          <p:cNvSpPr txBox="1"/>
          <p:nvPr/>
        </p:nvSpPr>
        <p:spPr>
          <a:xfrm>
            <a:off x="115459" y="133545"/>
            <a:ext cx="3214848" cy="2000548"/>
          </a:xfrm>
          <a:prstGeom prst="rect">
            <a:avLst/>
          </a:prstGeom>
          <a:noFill/>
        </p:spPr>
        <p:txBody>
          <a:bodyPr wrap="square" rtlCol="0">
            <a:spAutoFit/>
          </a:bodyPr>
          <a:lstStyle/>
          <a:p>
            <a:r>
              <a:rPr lang="en-GB" sz="1400" b="1" u="sng" dirty="0"/>
              <a:t>Understanding the World</a:t>
            </a:r>
          </a:p>
          <a:p>
            <a:r>
              <a:rPr lang="en-GB" sz="1200" dirty="0"/>
              <a:t>This teaches us about the environments that we share with others, including their homes, school and places in the local community. We will learn that maps are 2-D representations of places and journeys. We will also learn that we live on planet Earth and The United Kingdom is made up of four countries: England, Northern Ireland, Scotland and Wales.</a:t>
            </a:r>
          </a:p>
          <a:p>
            <a:endParaRPr lang="en-GB" sz="1400" dirty="0"/>
          </a:p>
        </p:txBody>
      </p:sp>
      <p:sp>
        <p:nvSpPr>
          <p:cNvPr id="22" name="TextBox 21"/>
          <p:cNvSpPr txBox="1"/>
          <p:nvPr/>
        </p:nvSpPr>
        <p:spPr>
          <a:xfrm>
            <a:off x="5790154" y="126784"/>
            <a:ext cx="3210338" cy="2000548"/>
          </a:xfrm>
          <a:prstGeom prst="rect">
            <a:avLst/>
          </a:prstGeom>
          <a:noFill/>
        </p:spPr>
        <p:txBody>
          <a:bodyPr wrap="square" rtlCol="0">
            <a:spAutoFit/>
          </a:bodyPr>
          <a:lstStyle/>
          <a:p>
            <a:r>
              <a:rPr lang="en-GB" sz="1400" b="1" u="sng" dirty="0"/>
              <a:t>Expressive Arts and Design</a:t>
            </a:r>
          </a:p>
          <a:p>
            <a:r>
              <a:rPr lang="en-GB" sz="1100" dirty="0"/>
              <a:t>This half term we will be …….</a:t>
            </a:r>
          </a:p>
          <a:p>
            <a:pPr marL="171450" indent="-171450">
              <a:buFont typeface="Arial" pitchFamily="34" charset="0"/>
              <a:buChar char="•"/>
            </a:pPr>
            <a:r>
              <a:rPr lang="en-GB" sz="1100" dirty="0"/>
              <a:t>Creating collaboratively, sharing </a:t>
            </a:r>
          </a:p>
          <a:p>
            <a:r>
              <a:rPr lang="en-GB" sz="1100" dirty="0"/>
              <a:t>ideas and use a variety of resources to </a:t>
            </a:r>
          </a:p>
          <a:p>
            <a:r>
              <a:rPr lang="en-GB" sz="1100" dirty="0"/>
              <a:t>make products inspired by existing </a:t>
            </a:r>
          </a:p>
          <a:p>
            <a:r>
              <a:rPr lang="en-GB" sz="1100" dirty="0"/>
              <a:t>products, stories or their own ideas, interests or experiences.</a:t>
            </a:r>
          </a:p>
          <a:p>
            <a:pPr marL="171450" indent="-171450">
              <a:buFont typeface="Arial" panose="020B0604020202020204" pitchFamily="34" charset="0"/>
              <a:buChar char="•"/>
            </a:pPr>
            <a:r>
              <a:rPr lang="en-GB" sz="1100" dirty="0"/>
              <a:t>Constructing simple structures and models using a range of materials.</a:t>
            </a:r>
          </a:p>
          <a:p>
            <a:pPr marL="171450" indent="-171450">
              <a:buFont typeface="Arial" panose="020B0604020202020204" pitchFamily="34" charset="0"/>
              <a:buChar char="•"/>
            </a:pPr>
            <a:r>
              <a:rPr lang="en-GB" sz="1100" dirty="0"/>
              <a:t>Selecting appropriate tools and media to draw with.</a:t>
            </a:r>
          </a:p>
        </p:txBody>
      </p:sp>
      <p:sp>
        <p:nvSpPr>
          <p:cNvPr id="23" name="TextBox 22"/>
          <p:cNvSpPr txBox="1"/>
          <p:nvPr/>
        </p:nvSpPr>
        <p:spPr>
          <a:xfrm>
            <a:off x="5912316" y="2135974"/>
            <a:ext cx="3016446" cy="1723549"/>
          </a:xfrm>
          <a:prstGeom prst="rect">
            <a:avLst/>
          </a:prstGeom>
          <a:noFill/>
        </p:spPr>
        <p:txBody>
          <a:bodyPr wrap="square" rtlCol="0">
            <a:spAutoFit/>
          </a:bodyPr>
          <a:lstStyle/>
          <a:p>
            <a:r>
              <a:rPr lang="en-GB" sz="1200" b="1" u="sng" dirty="0"/>
              <a:t>  </a:t>
            </a:r>
            <a:r>
              <a:rPr lang="en-GB" sz="1400" b="1" u="sng" dirty="0"/>
              <a:t>Communication and Language</a:t>
            </a:r>
          </a:p>
          <a:p>
            <a:r>
              <a:rPr lang="en-GB" sz="1100" dirty="0"/>
              <a:t>    This half term we will be…..</a:t>
            </a:r>
          </a:p>
          <a:p>
            <a:pPr marL="171450" indent="-171450">
              <a:buFont typeface="Arial" panose="020B0604020202020204" pitchFamily="34" charset="0"/>
              <a:buChar char="•"/>
            </a:pPr>
            <a:r>
              <a:rPr lang="en-GB" sz="1100" dirty="0"/>
              <a:t>Developing storylines in their pretend play and use talk to help work out problems and organise thinking and activities.</a:t>
            </a:r>
          </a:p>
          <a:p>
            <a:pPr marL="171450" indent="-171450">
              <a:buFont typeface="Arial" panose="020B0604020202020204" pitchFamily="34" charset="0"/>
              <a:buChar char="•"/>
            </a:pPr>
            <a:r>
              <a:rPr lang="en-GB" sz="1200" dirty="0"/>
              <a:t>Asking questions to find out more and understand what has been said to them.</a:t>
            </a:r>
          </a:p>
          <a:p>
            <a:pPr marL="171450" indent="-171450">
              <a:buFont typeface="Arial" panose="020B0604020202020204" pitchFamily="34" charset="0"/>
              <a:buChar char="•"/>
            </a:pPr>
            <a:r>
              <a:rPr lang="en-GB" sz="1200" dirty="0"/>
              <a:t>Listening carefully in a range of situations and is aware of the importance of listening</a:t>
            </a:r>
          </a:p>
        </p:txBody>
      </p:sp>
      <p:sp>
        <p:nvSpPr>
          <p:cNvPr id="25" name="TextBox 24"/>
          <p:cNvSpPr txBox="1"/>
          <p:nvPr/>
        </p:nvSpPr>
        <p:spPr>
          <a:xfrm>
            <a:off x="3432081" y="146051"/>
            <a:ext cx="2310242" cy="1677382"/>
          </a:xfrm>
          <a:prstGeom prst="rect">
            <a:avLst/>
          </a:prstGeom>
          <a:noFill/>
        </p:spPr>
        <p:txBody>
          <a:bodyPr wrap="square" rtlCol="0">
            <a:spAutoFit/>
          </a:bodyPr>
          <a:lstStyle/>
          <a:p>
            <a:r>
              <a:rPr lang="en-GB" sz="1400" b="1" u="sng" dirty="0"/>
              <a:t>Physical Development</a:t>
            </a:r>
          </a:p>
          <a:p>
            <a:r>
              <a:rPr lang="en-GB" sz="1100" dirty="0"/>
              <a:t>We will be learning to ….</a:t>
            </a:r>
          </a:p>
          <a:p>
            <a:pPr marL="171450" indent="-171450">
              <a:buFont typeface="Arial" pitchFamily="34" charset="0"/>
              <a:buChar char="•"/>
            </a:pPr>
            <a:r>
              <a:rPr lang="en-GB" sz="1100" dirty="0"/>
              <a:t>develop our pencil grips and rehearse letter formations. </a:t>
            </a:r>
          </a:p>
          <a:p>
            <a:pPr marL="171450" indent="-171450">
              <a:buFont typeface="Arial" pitchFamily="34" charset="0"/>
              <a:buChar char="•"/>
            </a:pPr>
            <a:r>
              <a:rPr lang="en-GB" sz="1100" dirty="0"/>
              <a:t>develop our scissor control.</a:t>
            </a:r>
          </a:p>
          <a:p>
            <a:pPr marL="171450" indent="-171450">
              <a:buFont typeface="Arial" pitchFamily="34" charset="0"/>
              <a:buChar char="•"/>
            </a:pPr>
            <a:r>
              <a:rPr lang="en-GB" sz="1100" dirty="0"/>
              <a:t>begin to develop balance and control.</a:t>
            </a:r>
          </a:p>
          <a:p>
            <a:pPr marL="171450" indent="-171450">
              <a:buFont typeface="Arial" pitchFamily="34" charset="0"/>
              <a:buChar char="•"/>
            </a:pPr>
            <a:r>
              <a:rPr lang="en-GB" sz="1100" dirty="0"/>
              <a:t>make shapes with our bodies.</a:t>
            </a:r>
          </a:p>
          <a:p>
            <a:pPr marL="171450" indent="-171450">
              <a:buFont typeface="Arial" pitchFamily="34" charset="0"/>
              <a:buChar char="•"/>
            </a:pPr>
            <a:endParaRPr lang="en-GB" sz="1200" dirty="0"/>
          </a:p>
        </p:txBody>
      </p:sp>
      <p:sp>
        <p:nvSpPr>
          <p:cNvPr id="26" name="TextBox 25"/>
          <p:cNvSpPr txBox="1"/>
          <p:nvPr/>
        </p:nvSpPr>
        <p:spPr>
          <a:xfrm>
            <a:off x="240603" y="2202337"/>
            <a:ext cx="3076227" cy="1538883"/>
          </a:xfrm>
          <a:prstGeom prst="rect">
            <a:avLst/>
          </a:prstGeom>
          <a:noFill/>
        </p:spPr>
        <p:txBody>
          <a:bodyPr wrap="none" rtlCol="0">
            <a:spAutoFit/>
          </a:bodyPr>
          <a:lstStyle/>
          <a:p>
            <a:r>
              <a:rPr lang="en-GB" sz="1200" b="1" dirty="0"/>
              <a:t>             </a:t>
            </a:r>
            <a:r>
              <a:rPr lang="en-GB" sz="1400" b="1" u="sng" dirty="0"/>
              <a:t>Personal, Social and Emotional </a:t>
            </a:r>
          </a:p>
          <a:p>
            <a:r>
              <a:rPr lang="en-GB" sz="1400" b="1" dirty="0"/>
              <a:t>                     </a:t>
            </a:r>
            <a:r>
              <a:rPr lang="en-GB" sz="1400" b="1" u="sng" dirty="0"/>
              <a:t>Development</a:t>
            </a:r>
          </a:p>
          <a:p>
            <a:r>
              <a:rPr lang="en-GB" sz="1100" dirty="0"/>
              <a:t> </a:t>
            </a:r>
            <a:r>
              <a:rPr lang="en-GB" sz="1100" u="sng" dirty="0"/>
              <a:t>PSHE unit:- Me and </a:t>
            </a:r>
            <a:r>
              <a:rPr lang="en-GB" sz="1100" u="sng"/>
              <a:t>my Relationships</a:t>
            </a:r>
            <a:endParaRPr lang="en-GB" sz="1100" dirty="0"/>
          </a:p>
          <a:p>
            <a:r>
              <a:rPr lang="en-GB" sz="1100" dirty="0"/>
              <a:t>This unit supports children to develop 4 key skills </a:t>
            </a:r>
          </a:p>
          <a:p>
            <a:r>
              <a:rPr lang="en-GB" sz="1100" dirty="0"/>
              <a:t>of empathy, self awareness, social skills and self </a:t>
            </a:r>
          </a:p>
          <a:p>
            <a:r>
              <a:rPr lang="en-GB" sz="1100" dirty="0"/>
              <a:t>motivation. It supports them to explore what it </a:t>
            </a:r>
          </a:p>
          <a:p>
            <a:r>
              <a:rPr lang="en-GB" sz="1100" dirty="0"/>
              <a:t>means to be me as well as support social skills </a:t>
            </a:r>
          </a:p>
          <a:p>
            <a:r>
              <a:rPr lang="en-GB" sz="1100" dirty="0"/>
              <a:t>needed to develop friendships and relationships. </a:t>
            </a:r>
          </a:p>
        </p:txBody>
      </p:sp>
      <p:pic>
        <p:nvPicPr>
          <p:cNvPr id="1040" name="Picture 16" descr="Image result for cartoon pencil">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6980" y="6174154"/>
            <a:ext cx="637989" cy="63798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mage result for cartoon shooting stars">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455" y="2025655"/>
            <a:ext cx="989950" cy="735391"/>
          </a:xfrm>
          <a:prstGeom prst="rect">
            <a:avLst/>
          </a:prstGeom>
          <a:noFill/>
          <a:extLst>
            <a:ext uri="{909E8E84-426E-40DD-AFC4-6F175D3DCCD1}">
              <a14:hiddenFill xmlns:a14="http://schemas.microsoft.com/office/drawing/2010/main">
                <a:solidFill>
                  <a:srgbClr val="FFFFFF"/>
                </a:solidFill>
              </a14:hiddenFill>
            </a:ext>
          </a:extLst>
        </p:spPr>
      </p:pic>
      <p:sp>
        <p:nvSpPr>
          <p:cNvPr id="30" name="AutoShape 20" descr="Image result for cartoon question mar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1" name="AutoShape 22" descr="Image result for cartoon question mar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47" name="Picture 14" descr="Related image">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970577">
            <a:off x="8432263" y="2521468"/>
            <a:ext cx="817450" cy="89238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cartoon paintbrush and palett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100056" y="101598"/>
            <a:ext cx="965229" cy="91406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n Every House on Every Street : Hitchman, Jess, La Baleine, Lili:  Amazon.co.uk: Books">
            <a:extLst>
              <a:ext uri="{FF2B5EF4-FFF2-40B4-BE49-F238E27FC236}">
                <a16:creationId xmlns:a16="http://schemas.microsoft.com/office/drawing/2014/main" id="{9E8AE952-0D2B-41D3-92D8-6C4E441D670E}"/>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027195" y="3908617"/>
            <a:ext cx="998743" cy="11506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e're Going On A Bear Hunt Children's Book">
            <a:extLst>
              <a:ext uri="{FF2B5EF4-FFF2-40B4-BE49-F238E27FC236}">
                <a16:creationId xmlns:a16="http://schemas.microsoft.com/office/drawing/2014/main" id="{BFB13CFB-3A98-4FDC-858F-241C945D5524}"/>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75941" y="3906793"/>
            <a:ext cx="1062898" cy="1062898"/>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4" descr="Related image">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46836" y="4352040"/>
            <a:ext cx="817450" cy="89238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UK Map-Download Free Map Of United Kingdom - Infoandopinion">
            <a:extLst>
              <a:ext uri="{FF2B5EF4-FFF2-40B4-BE49-F238E27FC236}">
                <a16:creationId xmlns:a16="http://schemas.microsoft.com/office/drawing/2014/main" id="{DEEA0C8B-A7AF-4B1F-83BA-3A0EC0F0923C}"/>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33990" y="3826696"/>
            <a:ext cx="932029" cy="1253539"/>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8" descr="UK Map-Download Free Map Of United Kingdom - Infoandopinion">
            <a:extLst>
              <a:ext uri="{FF2B5EF4-FFF2-40B4-BE49-F238E27FC236}">
                <a16:creationId xmlns:a16="http://schemas.microsoft.com/office/drawing/2014/main" id="{34446599-3CB6-446D-BFFC-F5A2432704CF}"/>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582317" y="3866039"/>
            <a:ext cx="932029" cy="1253539"/>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4" descr="Related image">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47835" y="3705084"/>
            <a:ext cx="817450" cy="89238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14" descr="Related image">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4038011">
            <a:off x="8348776" y="4519902"/>
            <a:ext cx="817450" cy="892383"/>
          </a:xfrm>
          <a:prstGeom prst="rect">
            <a:avLst/>
          </a:prstGeom>
          <a:noFill/>
          <a:extLst>
            <a:ext uri="{909E8E84-426E-40DD-AFC4-6F175D3DCCD1}">
              <a14:hiddenFill xmlns:a14="http://schemas.microsoft.com/office/drawing/2010/main">
                <a:solidFill>
                  <a:srgbClr val="FFFFFF"/>
                </a:solidFill>
              </a14:hiddenFill>
            </a:ext>
          </a:extLst>
        </p:spPr>
      </p:pic>
      <p:sp>
        <p:nvSpPr>
          <p:cNvPr id="15" name="Rounded Rectangle 14"/>
          <p:cNvSpPr/>
          <p:nvPr/>
        </p:nvSpPr>
        <p:spPr>
          <a:xfrm>
            <a:off x="3887923" y="4086496"/>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30" name="Picture 6" descr="Mr. Gumpy's Outing by John Burningham">
            <a:extLst>
              <a:ext uri="{FF2B5EF4-FFF2-40B4-BE49-F238E27FC236}">
                <a16:creationId xmlns:a16="http://schemas.microsoft.com/office/drawing/2014/main" id="{99A4D7CA-86A0-4632-A413-EE38D70B95CD}"/>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984528" y="4183433"/>
            <a:ext cx="1066340" cy="1083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085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7" name="Rectangle 26"/>
          <p:cNvSpPr/>
          <p:nvPr/>
        </p:nvSpPr>
        <p:spPr>
          <a:xfrm>
            <a:off x="3421200" y="5317858"/>
            <a:ext cx="4536698" cy="13426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p:cNvSpPr/>
          <p:nvPr/>
        </p:nvSpPr>
        <p:spPr>
          <a:xfrm>
            <a:off x="7956376" y="5313318"/>
            <a:ext cx="1087181" cy="13377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a:off x="3420849" y="1499229"/>
            <a:ext cx="5615647" cy="3696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ounded Rectangle 6"/>
          <p:cNvSpPr/>
          <p:nvPr/>
        </p:nvSpPr>
        <p:spPr>
          <a:xfrm>
            <a:off x="3549277" y="13464"/>
            <a:ext cx="2773920" cy="14217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3548142" y="-60608"/>
            <a:ext cx="2777809" cy="1384995"/>
          </a:xfrm>
          <a:prstGeom prst="rect">
            <a:avLst/>
          </a:prstGeom>
          <a:noFill/>
        </p:spPr>
        <p:txBody>
          <a:bodyPr wrap="square" lIns="91440" tIns="45720" rIns="91440" bIns="45720">
            <a:spAutoFit/>
          </a:bodyPr>
          <a:lstStyle/>
          <a:p>
            <a:pPr algn="ctr"/>
            <a:r>
              <a:rPr lang="en-US" sz="2800" b="1" cap="none" spc="0" dirty="0">
                <a:ln w="17780" cmpd="sng">
                  <a:solidFill>
                    <a:schemeClr val="tx1"/>
                  </a:solidFill>
                  <a:prstDash val="solid"/>
                  <a:miter lim="800000"/>
                </a:ln>
                <a:solidFill>
                  <a:srgbClr val="92D050"/>
                </a:solidFill>
                <a:effectLst>
                  <a:outerShdw blurRad="50800" algn="tl" rotWithShape="0">
                    <a:srgbClr val="000000"/>
                  </a:outerShdw>
                </a:effectLst>
              </a:rPr>
              <a:t>What is </a:t>
            </a:r>
            <a:r>
              <a:rPr lang="en-US" sz="2800" b="1" cap="none" spc="0" dirty="0" err="1">
                <a:ln w="17780" cmpd="sng">
                  <a:solidFill>
                    <a:schemeClr val="tx1"/>
                  </a:solidFill>
                  <a:prstDash val="solid"/>
                  <a:miter lim="800000"/>
                </a:ln>
                <a:solidFill>
                  <a:srgbClr val="92D050"/>
                </a:solidFill>
                <a:effectLst>
                  <a:outerShdw blurRad="50800" algn="tl" rotWithShape="0">
                    <a:srgbClr val="000000"/>
                  </a:outerShdw>
                </a:effectLst>
              </a:rPr>
              <a:t>marvellous</a:t>
            </a:r>
            <a:r>
              <a:rPr lang="en-US" sz="2800" b="1" cap="none" spc="0" dirty="0">
                <a:ln w="17780" cmpd="sng">
                  <a:solidFill>
                    <a:schemeClr val="tx1"/>
                  </a:solidFill>
                  <a:prstDash val="solid"/>
                  <a:miter lim="800000"/>
                </a:ln>
                <a:solidFill>
                  <a:srgbClr val="92D050"/>
                </a:solidFill>
                <a:effectLst>
                  <a:outerShdw blurRad="50800" algn="tl" rotWithShape="0">
                    <a:srgbClr val="000000"/>
                  </a:outerShdw>
                </a:effectLst>
              </a:rPr>
              <a:t> about me?</a:t>
            </a:r>
          </a:p>
        </p:txBody>
      </p:sp>
      <p:sp>
        <p:nvSpPr>
          <p:cNvPr id="28" name="Rectangle 27"/>
          <p:cNvSpPr/>
          <p:nvPr/>
        </p:nvSpPr>
        <p:spPr>
          <a:xfrm>
            <a:off x="150318" y="1528174"/>
            <a:ext cx="3139589" cy="1827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dirty="0">
              <a:solidFill>
                <a:schemeClr val="tx1"/>
              </a:solidFill>
            </a:endParaRPr>
          </a:p>
        </p:txBody>
      </p:sp>
      <p:sp>
        <p:nvSpPr>
          <p:cNvPr id="29" name="Rectangle 28"/>
          <p:cNvSpPr/>
          <p:nvPr/>
        </p:nvSpPr>
        <p:spPr>
          <a:xfrm>
            <a:off x="117226" y="5068910"/>
            <a:ext cx="3139589" cy="15821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ounded Rectangle 12"/>
          <p:cNvSpPr/>
          <p:nvPr/>
        </p:nvSpPr>
        <p:spPr>
          <a:xfrm>
            <a:off x="7759844" y="101918"/>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6517239" y="91917"/>
            <a:ext cx="1224136"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103405" y="115726"/>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flipH="1">
            <a:off x="5886950" y="903360"/>
            <a:ext cx="1691415" cy="276999"/>
          </a:xfrm>
          <a:prstGeom prst="rect">
            <a:avLst/>
          </a:prstGeom>
          <a:noFill/>
        </p:spPr>
        <p:txBody>
          <a:bodyPr wrap="square" rtlCol="0">
            <a:spAutoFit/>
          </a:bodyPr>
          <a:lstStyle/>
          <a:p>
            <a:r>
              <a:rPr lang="en-GB" sz="1200" b="1" u="sng" dirty="0"/>
              <a:t>  </a:t>
            </a:r>
            <a:endParaRPr lang="en-GB" sz="1200" dirty="0"/>
          </a:p>
        </p:txBody>
      </p:sp>
      <p:sp>
        <p:nvSpPr>
          <p:cNvPr id="30" name="AutoShape 20" descr="Image result for cartoon question mar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1" name="AutoShape 22" descr="Image result for cartoon question mark"/>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47" name="Picture 14" descr="Related imag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970577">
            <a:off x="8267684" y="4177690"/>
            <a:ext cx="738770" cy="806491"/>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p:cNvSpPr txBox="1"/>
          <p:nvPr/>
        </p:nvSpPr>
        <p:spPr>
          <a:xfrm>
            <a:off x="3179941" y="2470153"/>
            <a:ext cx="219932" cy="261610"/>
          </a:xfrm>
          <a:prstGeom prst="rect">
            <a:avLst/>
          </a:prstGeom>
          <a:noFill/>
        </p:spPr>
        <p:txBody>
          <a:bodyPr wrap="none" rtlCol="0">
            <a:spAutoFit/>
          </a:bodyPr>
          <a:lstStyle/>
          <a:p>
            <a:r>
              <a:rPr lang="en-GB" sz="1100" dirty="0">
                <a:latin typeface="+mj-lt"/>
              </a:rPr>
              <a:t>.</a:t>
            </a:r>
          </a:p>
        </p:txBody>
      </p:sp>
      <p:sp>
        <p:nvSpPr>
          <p:cNvPr id="40" name="Rounded Rectangle 39"/>
          <p:cNvSpPr/>
          <p:nvPr/>
        </p:nvSpPr>
        <p:spPr>
          <a:xfrm>
            <a:off x="1221001" y="91917"/>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ounded Rectangle 40"/>
          <p:cNvSpPr/>
          <p:nvPr/>
        </p:nvSpPr>
        <p:spPr>
          <a:xfrm>
            <a:off x="2343691" y="106509"/>
            <a:ext cx="1084219" cy="12961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6" descr="Image result for going on a bear hunt">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18308" y="218154"/>
            <a:ext cx="889603" cy="102292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189950" y="1531931"/>
            <a:ext cx="3066865" cy="2292935"/>
          </a:xfrm>
          <a:prstGeom prst="rect">
            <a:avLst/>
          </a:prstGeom>
          <a:noFill/>
        </p:spPr>
        <p:txBody>
          <a:bodyPr wrap="none" rtlCol="0">
            <a:spAutoFit/>
          </a:bodyPr>
          <a:lstStyle/>
          <a:p>
            <a:r>
              <a:rPr lang="en-GB" sz="1100" b="1" dirty="0"/>
              <a:t>Key Vocabulary- Phonics </a:t>
            </a:r>
          </a:p>
          <a:p>
            <a:endParaRPr lang="en-GB" sz="1100" dirty="0"/>
          </a:p>
          <a:p>
            <a:r>
              <a:rPr lang="en-GB" sz="1100" b="1" u="sng" dirty="0"/>
              <a:t>Blending-</a:t>
            </a:r>
            <a:r>
              <a:rPr lang="en-GB" sz="1100" dirty="0"/>
              <a:t> to pull together individual sounds or </a:t>
            </a:r>
          </a:p>
          <a:p>
            <a:r>
              <a:rPr lang="en-GB" sz="1100" dirty="0"/>
              <a:t>syllables within words.</a:t>
            </a:r>
          </a:p>
          <a:p>
            <a:r>
              <a:rPr lang="en-GB" sz="1100" b="1" u="sng" dirty="0"/>
              <a:t>Segmenting-</a:t>
            </a:r>
            <a:r>
              <a:rPr lang="en-GB" sz="1100" dirty="0"/>
              <a:t> breaking words down into individual </a:t>
            </a:r>
          </a:p>
          <a:p>
            <a:r>
              <a:rPr lang="en-GB" sz="1100" dirty="0"/>
              <a:t>sounds or syllables.</a:t>
            </a:r>
          </a:p>
          <a:p>
            <a:r>
              <a:rPr lang="en-GB" sz="1100" b="1" u="sng" dirty="0"/>
              <a:t>Phoneme-</a:t>
            </a:r>
            <a:r>
              <a:rPr lang="en-GB" sz="1100" dirty="0"/>
              <a:t> The smallest unit of sound. A sound a </a:t>
            </a:r>
          </a:p>
          <a:p>
            <a:r>
              <a:rPr lang="en-GB" sz="1100" dirty="0"/>
              <a:t>letter makes. </a:t>
            </a:r>
          </a:p>
          <a:p>
            <a:r>
              <a:rPr lang="en-GB" sz="1100" b="1" u="sng" dirty="0"/>
              <a:t>Grapheme</a:t>
            </a:r>
            <a:r>
              <a:rPr lang="en-GB" sz="1100" dirty="0"/>
              <a:t>- a way of writing down a phoneme.</a:t>
            </a:r>
          </a:p>
          <a:p>
            <a:endParaRPr lang="en-GB" sz="1100" dirty="0"/>
          </a:p>
          <a:p>
            <a:endParaRPr lang="en-GB" sz="1100" dirty="0"/>
          </a:p>
          <a:p>
            <a:endParaRPr lang="en-GB" sz="1100" dirty="0"/>
          </a:p>
          <a:p>
            <a:r>
              <a:rPr lang="en-GB" sz="1100" dirty="0"/>
              <a:t> </a:t>
            </a:r>
          </a:p>
        </p:txBody>
      </p:sp>
      <p:sp>
        <p:nvSpPr>
          <p:cNvPr id="43" name="Rectangle 42"/>
          <p:cNvSpPr/>
          <p:nvPr/>
        </p:nvSpPr>
        <p:spPr>
          <a:xfrm>
            <a:off x="150317" y="3408835"/>
            <a:ext cx="3139589" cy="15323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200" dirty="0">
              <a:solidFill>
                <a:schemeClr val="tx1"/>
              </a:solidFill>
            </a:endParaRPr>
          </a:p>
        </p:txBody>
      </p:sp>
      <p:sp>
        <p:nvSpPr>
          <p:cNvPr id="33" name="TextBox 32"/>
          <p:cNvSpPr txBox="1"/>
          <p:nvPr/>
        </p:nvSpPr>
        <p:spPr>
          <a:xfrm>
            <a:off x="150317" y="3411033"/>
            <a:ext cx="3021679" cy="1446550"/>
          </a:xfrm>
          <a:prstGeom prst="rect">
            <a:avLst/>
          </a:prstGeom>
          <a:noFill/>
        </p:spPr>
        <p:txBody>
          <a:bodyPr wrap="square" rtlCol="0">
            <a:spAutoFit/>
          </a:bodyPr>
          <a:lstStyle/>
          <a:p>
            <a:r>
              <a:rPr lang="en-GB" sz="1100" b="1" dirty="0"/>
              <a:t>Key Vocabulary- Maths</a:t>
            </a:r>
          </a:p>
          <a:p>
            <a:endParaRPr lang="en-GB" sz="1100" dirty="0"/>
          </a:p>
          <a:p>
            <a:r>
              <a:rPr lang="en-GB" sz="1100" b="1" u="sng" dirty="0"/>
              <a:t>Numeral</a:t>
            </a:r>
            <a:r>
              <a:rPr lang="en-GB" sz="1100" dirty="0"/>
              <a:t>- a symbol , 1, 2, 3 or a word one, two, three that stands for a number. </a:t>
            </a:r>
          </a:p>
          <a:p>
            <a:r>
              <a:rPr lang="en-GB" sz="1100" b="1" u="sng" dirty="0"/>
              <a:t>Subitising: </a:t>
            </a:r>
            <a:r>
              <a:rPr lang="en-US" sz="1100" dirty="0"/>
              <a:t>The ability to instantly </a:t>
            </a:r>
            <a:r>
              <a:rPr lang="en-US" sz="1100" dirty="0" err="1"/>
              <a:t>recognise</a:t>
            </a:r>
            <a:r>
              <a:rPr lang="en-US" sz="1100" dirty="0"/>
              <a:t> the number of items in a set without counting them individually.</a:t>
            </a:r>
            <a:endParaRPr lang="en-GB" sz="1100" dirty="0"/>
          </a:p>
          <a:p>
            <a:endParaRPr lang="en-GB" sz="1100" dirty="0"/>
          </a:p>
        </p:txBody>
      </p:sp>
      <p:sp>
        <p:nvSpPr>
          <p:cNvPr id="2" name="TextBox 1"/>
          <p:cNvSpPr txBox="1"/>
          <p:nvPr/>
        </p:nvSpPr>
        <p:spPr>
          <a:xfrm>
            <a:off x="162787" y="5136870"/>
            <a:ext cx="3047524" cy="1615827"/>
          </a:xfrm>
          <a:prstGeom prst="rect">
            <a:avLst/>
          </a:prstGeom>
          <a:noFill/>
        </p:spPr>
        <p:txBody>
          <a:bodyPr wrap="square" rtlCol="0">
            <a:spAutoFit/>
          </a:bodyPr>
          <a:lstStyle/>
          <a:p>
            <a:r>
              <a:rPr lang="en-GB" sz="1100" b="1" dirty="0"/>
              <a:t>Topic words:</a:t>
            </a:r>
          </a:p>
          <a:p>
            <a:r>
              <a:rPr lang="en-GB" sz="1100" b="1" dirty="0"/>
              <a:t>  </a:t>
            </a:r>
          </a:p>
          <a:p>
            <a:r>
              <a:rPr lang="en-GB" sz="1100" dirty="0"/>
              <a:t>School, Class, Acorn Centre, The Hermitage schools, teacher, phonics, Maths, creative, hall, office senses, smell, emotions, anger, happiness, sadness, fear, map, street, town, village, community, Earth, United Kingdom, journey, holiday, Building, site, safety, houses, homes, towers, shapes. </a:t>
            </a:r>
          </a:p>
        </p:txBody>
      </p:sp>
      <p:sp>
        <p:nvSpPr>
          <p:cNvPr id="4" name="TextBox 3"/>
          <p:cNvSpPr txBox="1"/>
          <p:nvPr/>
        </p:nvSpPr>
        <p:spPr>
          <a:xfrm>
            <a:off x="3433193" y="5337894"/>
            <a:ext cx="4530407" cy="1277273"/>
          </a:xfrm>
          <a:prstGeom prst="rect">
            <a:avLst/>
          </a:prstGeom>
          <a:noFill/>
        </p:spPr>
        <p:txBody>
          <a:bodyPr wrap="none" rtlCol="0">
            <a:spAutoFit/>
          </a:bodyPr>
          <a:lstStyle/>
          <a:p>
            <a:r>
              <a:rPr lang="en-GB" sz="1100" b="1" dirty="0"/>
              <a:t>Supporting learning at home:</a:t>
            </a:r>
          </a:p>
          <a:p>
            <a:pPr marL="171450" indent="-171450">
              <a:buFont typeface="Arial" pitchFamily="34" charset="0"/>
              <a:buChar char="•"/>
            </a:pPr>
            <a:r>
              <a:rPr lang="en-GB" sz="1100" dirty="0"/>
              <a:t>Daily reading </a:t>
            </a:r>
          </a:p>
          <a:p>
            <a:pPr marL="171450" indent="-171450">
              <a:buFont typeface="Arial" pitchFamily="34" charset="0"/>
              <a:buChar char="•"/>
            </a:pPr>
            <a:r>
              <a:rPr lang="en-GB" sz="1100" dirty="0"/>
              <a:t>Sound sheets- rehearsing letter formation</a:t>
            </a:r>
          </a:p>
          <a:p>
            <a:pPr marL="171450" indent="-171450">
              <a:buFont typeface="Arial" pitchFamily="34" charset="0"/>
              <a:buChar char="•"/>
            </a:pPr>
            <a:r>
              <a:rPr lang="en-GB" sz="1100" dirty="0">
                <a:hlinkClick r:id="rId7"/>
              </a:rPr>
              <a:t>http://www.bbc.co.uk/schools/scienceclips/ages/5_6/science_5_6.shtml</a:t>
            </a:r>
            <a:endParaRPr lang="en-GB" sz="1100" dirty="0"/>
          </a:p>
          <a:p>
            <a:pPr marL="171450" indent="-171450">
              <a:buFont typeface="Arial" pitchFamily="34" charset="0"/>
              <a:buChar char="•"/>
            </a:pPr>
            <a:r>
              <a:rPr lang="en-GB" sz="1100" dirty="0"/>
              <a:t> </a:t>
            </a:r>
            <a:r>
              <a:rPr lang="en-GB" sz="1100" dirty="0">
                <a:hlinkClick r:id="rId8"/>
              </a:rPr>
              <a:t>http://www.phonicsplay.co.uk/</a:t>
            </a:r>
            <a:r>
              <a:rPr lang="en-GB" sz="1100" dirty="0"/>
              <a:t> Phase 2 – game “Obb and Bob” </a:t>
            </a:r>
          </a:p>
          <a:p>
            <a:pPr marL="171450" indent="-171450">
              <a:buFont typeface="Arial" pitchFamily="34" charset="0"/>
              <a:buChar char="•"/>
            </a:pPr>
            <a:r>
              <a:rPr lang="en-GB" sz="1100" dirty="0"/>
              <a:t>Cbeebies- Number blocks &amp; Alpha blocks </a:t>
            </a:r>
          </a:p>
          <a:p>
            <a:r>
              <a:rPr lang="en-GB" sz="1100" dirty="0"/>
              <a:t> </a:t>
            </a:r>
          </a:p>
        </p:txBody>
      </p:sp>
      <p:sp>
        <p:nvSpPr>
          <p:cNvPr id="12" name="TextBox 11"/>
          <p:cNvSpPr txBox="1"/>
          <p:nvPr/>
        </p:nvSpPr>
        <p:spPr>
          <a:xfrm>
            <a:off x="7898284" y="5696606"/>
            <a:ext cx="1226007" cy="900246"/>
          </a:xfrm>
          <a:prstGeom prst="rect">
            <a:avLst/>
          </a:prstGeom>
          <a:noFill/>
        </p:spPr>
        <p:txBody>
          <a:bodyPr wrap="square" rtlCol="0">
            <a:spAutoFit/>
          </a:bodyPr>
          <a:lstStyle/>
          <a:p>
            <a:r>
              <a:rPr lang="en-GB" sz="1050" dirty="0"/>
              <a:t>Please keep PE kits in school. They will be returned at the end of each half term for washing.</a:t>
            </a:r>
          </a:p>
        </p:txBody>
      </p:sp>
      <p:pic>
        <p:nvPicPr>
          <p:cNvPr id="14" name="Picture 2" descr="Image result for cartoon children doing P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250176" y="5373005"/>
            <a:ext cx="495400" cy="35789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3449068" y="1535622"/>
            <a:ext cx="5530078" cy="600164"/>
          </a:xfrm>
          <a:prstGeom prst="rect">
            <a:avLst/>
          </a:prstGeom>
          <a:noFill/>
        </p:spPr>
        <p:txBody>
          <a:bodyPr wrap="square" rtlCol="0">
            <a:spAutoFit/>
          </a:bodyPr>
          <a:lstStyle/>
          <a:p>
            <a:r>
              <a:rPr lang="en-GB" sz="1100" b="1" dirty="0"/>
              <a:t>Home Learning Challenges </a:t>
            </a:r>
          </a:p>
          <a:p>
            <a:r>
              <a:rPr lang="en-GB" sz="1100" dirty="0"/>
              <a:t>Select from the list below the activities that you would like to do as your home learning </a:t>
            </a:r>
          </a:p>
          <a:p>
            <a:r>
              <a:rPr lang="en-GB" sz="1100" dirty="0"/>
              <a:t>challenges. You can present your challenges in any way. Have fun and be creative. </a:t>
            </a:r>
          </a:p>
        </p:txBody>
      </p:sp>
      <p:sp>
        <p:nvSpPr>
          <p:cNvPr id="20" name="Rectangle 19"/>
          <p:cNvSpPr/>
          <p:nvPr/>
        </p:nvSpPr>
        <p:spPr>
          <a:xfrm>
            <a:off x="4067944" y="2282137"/>
            <a:ext cx="1368152"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p:cNvSpPr/>
          <p:nvPr/>
        </p:nvSpPr>
        <p:spPr>
          <a:xfrm>
            <a:off x="4006267" y="3318700"/>
            <a:ext cx="1420530"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p:cNvSpPr/>
          <p:nvPr/>
        </p:nvSpPr>
        <p:spPr>
          <a:xfrm>
            <a:off x="4752020" y="4258927"/>
            <a:ext cx="1368152" cy="8618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44"/>
          <p:cNvSpPr/>
          <p:nvPr/>
        </p:nvSpPr>
        <p:spPr>
          <a:xfrm>
            <a:off x="6811859" y="2134532"/>
            <a:ext cx="1368152" cy="8617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Rectangle 49"/>
          <p:cNvSpPr/>
          <p:nvPr/>
        </p:nvSpPr>
        <p:spPr>
          <a:xfrm>
            <a:off x="6457719" y="4260224"/>
            <a:ext cx="1368152"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p:cNvSpPr/>
          <p:nvPr/>
        </p:nvSpPr>
        <p:spPr>
          <a:xfrm>
            <a:off x="7109713" y="3318701"/>
            <a:ext cx="1368152" cy="755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p:cNvSpPr txBox="1"/>
          <p:nvPr/>
        </p:nvSpPr>
        <p:spPr>
          <a:xfrm>
            <a:off x="6813412" y="2282137"/>
            <a:ext cx="207108" cy="338554"/>
          </a:xfrm>
          <a:prstGeom prst="rect">
            <a:avLst/>
          </a:prstGeom>
          <a:noFill/>
        </p:spPr>
        <p:txBody>
          <a:bodyPr wrap="none" rtlCol="0">
            <a:spAutoFit/>
          </a:bodyPr>
          <a:lstStyle/>
          <a:p>
            <a:r>
              <a:rPr lang="en-GB" sz="800" dirty="0"/>
              <a:t> </a:t>
            </a:r>
          </a:p>
          <a:p>
            <a:endParaRPr lang="en-GB" sz="800" dirty="0"/>
          </a:p>
        </p:txBody>
      </p:sp>
      <p:sp>
        <p:nvSpPr>
          <p:cNvPr id="22" name="TextBox 21"/>
          <p:cNvSpPr txBox="1"/>
          <p:nvPr/>
        </p:nvSpPr>
        <p:spPr>
          <a:xfrm>
            <a:off x="4095388" y="2296074"/>
            <a:ext cx="1340707" cy="677108"/>
          </a:xfrm>
          <a:prstGeom prst="rect">
            <a:avLst/>
          </a:prstGeom>
          <a:noFill/>
        </p:spPr>
        <p:txBody>
          <a:bodyPr wrap="square" rtlCol="0">
            <a:spAutoFit/>
          </a:bodyPr>
          <a:lstStyle/>
          <a:p>
            <a:r>
              <a:rPr lang="en-GB" sz="1000" u="sng" dirty="0"/>
              <a:t>We are Family !</a:t>
            </a:r>
          </a:p>
          <a:p>
            <a:r>
              <a:rPr lang="en-GB" sz="1000" dirty="0"/>
              <a:t>Create a family </a:t>
            </a:r>
          </a:p>
          <a:p>
            <a:r>
              <a:rPr lang="en-GB" sz="1000" dirty="0"/>
              <a:t>portrait or family tree. </a:t>
            </a:r>
          </a:p>
          <a:p>
            <a:endParaRPr lang="en-GB" sz="800" dirty="0"/>
          </a:p>
        </p:txBody>
      </p:sp>
      <p:sp>
        <p:nvSpPr>
          <p:cNvPr id="25" name="TextBox 24"/>
          <p:cNvSpPr txBox="1"/>
          <p:nvPr/>
        </p:nvSpPr>
        <p:spPr>
          <a:xfrm>
            <a:off x="6476367" y="4272887"/>
            <a:ext cx="1266693" cy="707886"/>
          </a:xfrm>
          <a:prstGeom prst="rect">
            <a:avLst/>
          </a:prstGeom>
          <a:noFill/>
        </p:spPr>
        <p:txBody>
          <a:bodyPr wrap="none" rtlCol="0">
            <a:spAutoFit/>
          </a:bodyPr>
          <a:lstStyle/>
          <a:p>
            <a:r>
              <a:rPr lang="en-GB" sz="1000" u="sng" dirty="0"/>
              <a:t>Signs of Autumn</a:t>
            </a:r>
          </a:p>
          <a:p>
            <a:r>
              <a:rPr lang="en-GB" sz="1000" dirty="0"/>
              <a:t>How many different</a:t>
            </a:r>
          </a:p>
          <a:p>
            <a:r>
              <a:rPr lang="en-GB" sz="1000" dirty="0"/>
              <a:t>signs of Autumn can </a:t>
            </a:r>
          </a:p>
          <a:p>
            <a:r>
              <a:rPr lang="en-GB" sz="1000" dirty="0"/>
              <a:t>you find?</a:t>
            </a:r>
          </a:p>
        </p:txBody>
      </p:sp>
      <p:sp>
        <p:nvSpPr>
          <p:cNvPr id="26" name="TextBox 25"/>
          <p:cNvSpPr txBox="1"/>
          <p:nvPr/>
        </p:nvSpPr>
        <p:spPr>
          <a:xfrm>
            <a:off x="3957136" y="3357411"/>
            <a:ext cx="1617210" cy="707886"/>
          </a:xfrm>
          <a:prstGeom prst="rect">
            <a:avLst/>
          </a:prstGeom>
          <a:noFill/>
        </p:spPr>
        <p:txBody>
          <a:bodyPr wrap="square" rtlCol="0">
            <a:spAutoFit/>
          </a:bodyPr>
          <a:lstStyle/>
          <a:p>
            <a:r>
              <a:rPr lang="en-GB" sz="1000" u="sng" dirty="0"/>
              <a:t>Animal Challenge</a:t>
            </a:r>
          </a:p>
          <a:p>
            <a:r>
              <a:rPr lang="en-GB" sz="1000" dirty="0"/>
              <a:t>What can you find out</a:t>
            </a:r>
          </a:p>
          <a:p>
            <a:r>
              <a:rPr lang="en-GB" sz="1000" dirty="0"/>
              <a:t>about the animal </a:t>
            </a:r>
          </a:p>
          <a:p>
            <a:r>
              <a:rPr lang="en-GB" sz="1000" dirty="0"/>
              <a:t>your class is named after?</a:t>
            </a:r>
          </a:p>
        </p:txBody>
      </p:sp>
      <p:sp>
        <p:nvSpPr>
          <p:cNvPr id="34" name="TextBox 33"/>
          <p:cNvSpPr txBox="1"/>
          <p:nvPr/>
        </p:nvSpPr>
        <p:spPr>
          <a:xfrm>
            <a:off x="4725805" y="4282504"/>
            <a:ext cx="1507144" cy="861774"/>
          </a:xfrm>
          <a:prstGeom prst="rect">
            <a:avLst/>
          </a:prstGeom>
          <a:noFill/>
        </p:spPr>
        <p:txBody>
          <a:bodyPr wrap="none" rtlCol="0">
            <a:spAutoFit/>
          </a:bodyPr>
          <a:lstStyle/>
          <a:p>
            <a:r>
              <a:rPr lang="en-GB" sz="1000" u="sng" dirty="0"/>
              <a:t>Bear Hunt</a:t>
            </a:r>
          </a:p>
          <a:p>
            <a:r>
              <a:rPr lang="en-GB" sz="1000" dirty="0"/>
              <a:t>Take your family on a </a:t>
            </a:r>
          </a:p>
          <a:p>
            <a:r>
              <a:rPr lang="en-GB" sz="1000" dirty="0"/>
              <a:t>‘bear hunt’ walk. Can you</a:t>
            </a:r>
          </a:p>
          <a:p>
            <a:r>
              <a:rPr lang="en-GB" sz="1000" dirty="0"/>
              <a:t>Find the best hiding </a:t>
            </a:r>
          </a:p>
          <a:p>
            <a:r>
              <a:rPr lang="en-GB" sz="1000" dirty="0"/>
              <a:t>Places for a bear?</a:t>
            </a:r>
          </a:p>
        </p:txBody>
      </p:sp>
      <p:sp>
        <p:nvSpPr>
          <p:cNvPr id="36" name="TextBox 35"/>
          <p:cNvSpPr txBox="1"/>
          <p:nvPr/>
        </p:nvSpPr>
        <p:spPr>
          <a:xfrm>
            <a:off x="6804450" y="2134532"/>
            <a:ext cx="1445726" cy="861774"/>
          </a:xfrm>
          <a:prstGeom prst="rect">
            <a:avLst/>
          </a:prstGeom>
          <a:noFill/>
        </p:spPr>
        <p:txBody>
          <a:bodyPr wrap="square" rtlCol="0">
            <a:spAutoFit/>
          </a:bodyPr>
          <a:lstStyle/>
          <a:p>
            <a:r>
              <a:rPr lang="en-GB" sz="1000" u="sng" dirty="0"/>
              <a:t>My Map</a:t>
            </a:r>
          </a:p>
          <a:p>
            <a:r>
              <a:rPr lang="en-GB" sz="1000" dirty="0"/>
              <a:t>Think of a journey that you make regularly. Draw a map to show the route.</a:t>
            </a:r>
          </a:p>
        </p:txBody>
      </p:sp>
      <p:sp>
        <p:nvSpPr>
          <p:cNvPr id="38" name="TextBox 37"/>
          <p:cNvSpPr txBox="1"/>
          <p:nvPr/>
        </p:nvSpPr>
        <p:spPr>
          <a:xfrm>
            <a:off x="7109713" y="3393560"/>
            <a:ext cx="1330471" cy="553998"/>
          </a:xfrm>
          <a:prstGeom prst="rect">
            <a:avLst/>
          </a:prstGeom>
          <a:noFill/>
        </p:spPr>
        <p:txBody>
          <a:bodyPr wrap="square" rtlCol="0">
            <a:spAutoFit/>
          </a:bodyPr>
          <a:lstStyle/>
          <a:p>
            <a:r>
              <a:rPr lang="en-GB" sz="1000" u="sng" dirty="0"/>
              <a:t>Celebrate yourself</a:t>
            </a:r>
          </a:p>
          <a:p>
            <a:r>
              <a:rPr lang="en-GB" sz="1000" dirty="0"/>
              <a:t>What’s special about </a:t>
            </a:r>
          </a:p>
          <a:p>
            <a:r>
              <a:rPr lang="en-GB" sz="1000" dirty="0"/>
              <a:t>you?</a:t>
            </a:r>
          </a:p>
        </p:txBody>
      </p:sp>
      <p:pic>
        <p:nvPicPr>
          <p:cNvPr id="1030" name="Picture 6" descr="Image result for cartoon thinking hat">
            <a:hlinkClick r:id="rId11"/>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5668431" y="2631399"/>
            <a:ext cx="1010883" cy="1481164"/>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38"/>
          <p:cNvSpPr/>
          <p:nvPr/>
        </p:nvSpPr>
        <p:spPr>
          <a:xfrm>
            <a:off x="8241476" y="2690856"/>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8" name="Rectangle 57"/>
          <p:cNvSpPr/>
          <p:nvPr/>
        </p:nvSpPr>
        <p:spPr>
          <a:xfrm>
            <a:off x="3652809" y="3758701"/>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Rectangle 58"/>
          <p:cNvSpPr/>
          <p:nvPr/>
        </p:nvSpPr>
        <p:spPr>
          <a:xfrm>
            <a:off x="7918515" y="4684975"/>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p:cNvSpPr/>
          <p:nvPr/>
        </p:nvSpPr>
        <p:spPr>
          <a:xfrm>
            <a:off x="4355976" y="4695616"/>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Rectangle 60"/>
          <p:cNvSpPr/>
          <p:nvPr/>
        </p:nvSpPr>
        <p:spPr>
          <a:xfrm>
            <a:off x="3674335" y="2705107"/>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2" name="Rectangle 61"/>
          <p:cNvSpPr/>
          <p:nvPr/>
        </p:nvSpPr>
        <p:spPr>
          <a:xfrm>
            <a:off x="8566248" y="3771657"/>
            <a:ext cx="279284" cy="3054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32" name="Picture 8" descr="Image result for cartoon numbers">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623071">
            <a:off x="2555857" y="3267987"/>
            <a:ext cx="982458" cy="547668"/>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8" descr="UK Map-Download Free Map Of United Kingdom - Infoandopinion">
            <a:extLst>
              <a:ext uri="{FF2B5EF4-FFF2-40B4-BE49-F238E27FC236}">
                <a16:creationId xmlns:a16="http://schemas.microsoft.com/office/drawing/2014/main" id="{1369BD24-6B18-4447-8120-FC76E87C02B5}"/>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89950" y="166453"/>
            <a:ext cx="897971" cy="1207732"/>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8" descr="UK Map-Download Free Map Of United Kingdom - Infoandopinion">
            <a:extLst>
              <a:ext uri="{FF2B5EF4-FFF2-40B4-BE49-F238E27FC236}">
                <a16:creationId xmlns:a16="http://schemas.microsoft.com/office/drawing/2014/main" id="{A744B47C-7C3B-454B-97D2-1B5CB0060AD4}"/>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2660" y="146124"/>
            <a:ext cx="897971" cy="1207732"/>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2" descr="In Every House on Every Street : Hitchman, Jess, La Baleine, Lili:  Amazon.co.uk: Books">
            <a:extLst>
              <a:ext uri="{FF2B5EF4-FFF2-40B4-BE49-F238E27FC236}">
                <a16:creationId xmlns:a16="http://schemas.microsoft.com/office/drawing/2014/main" id="{3A6CCFC2-B9D0-401F-87A7-BF5866F2139C}"/>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634438" y="188909"/>
            <a:ext cx="998743" cy="1150626"/>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6" descr="Mr. Gumpy's Outing by John Burningham">
            <a:extLst>
              <a:ext uri="{FF2B5EF4-FFF2-40B4-BE49-F238E27FC236}">
                <a16:creationId xmlns:a16="http://schemas.microsoft.com/office/drawing/2014/main" id="{1E583E65-8963-4827-8ED5-0BF0CFAB5091}"/>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386164" y="231753"/>
            <a:ext cx="986365" cy="1001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502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4df4202-7d72-4963-97b2-606acafd052a" xsi:nil="true"/>
    <lcf76f155ced4ddcb4097134ff3c332f xmlns="5bd06163-20c3-479d-9faf-2e7bba9370f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B4DCC9BF58CF49B510C7147B61307B" ma:contentTypeVersion="13" ma:contentTypeDescription="Create a new document." ma:contentTypeScope="" ma:versionID="f468496a37512b84352a128c491ab225">
  <xsd:schema xmlns:xsd="http://www.w3.org/2001/XMLSchema" xmlns:xs="http://www.w3.org/2001/XMLSchema" xmlns:p="http://schemas.microsoft.com/office/2006/metadata/properties" xmlns:ns2="5bd06163-20c3-479d-9faf-2e7bba9370f9" xmlns:ns3="64df4202-7d72-4963-97b2-606acafd052a" targetNamespace="http://schemas.microsoft.com/office/2006/metadata/properties" ma:root="true" ma:fieldsID="3b8af5597b087e1a5a6687b24ba017f2" ns2:_="" ns3:_="">
    <xsd:import namespace="5bd06163-20c3-479d-9faf-2e7bba9370f9"/>
    <xsd:import namespace="64df4202-7d72-4963-97b2-606acafd052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d06163-20c3-479d-9faf-2e7bba9370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a3a86a1-ad49-4381-ac46-bbecd32f6037"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4df4202-7d72-4963-97b2-606acafd052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6aeac9-cf24-4535-9e60-0be1edca33c5}" ma:internalName="TaxCatchAll" ma:showField="CatchAllData" ma:web="64df4202-7d72-4963-97b2-606acafd05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123FDE-2102-41D3-9ECD-F0A8EC731ED7}">
  <ds:schemaRefs>
    <ds:schemaRef ds:uri="http://schemas.microsoft.com/office/2006/metadata/properties"/>
    <ds:schemaRef ds:uri="http://schemas.microsoft.com/office/infopath/2007/PartnerControls"/>
    <ds:schemaRef ds:uri="64df4202-7d72-4963-97b2-606acafd052a"/>
    <ds:schemaRef ds:uri="5bd06163-20c3-479d-9faf-2e7bba9370f9"/>
  </ds:schemaRefs>
</ds:datastoreItem>
</file>

<file path=customXml/itemProps2.xml><?xml version="1.0" encoding="utf-8"?>
<ds:datastoreItem xmlns:ds="http://schemas.openxmlformats.org/officeDocument/2006/customXml" ds:itemID="{206D3A80-B634-4339-BC5D-7B4B66206823}">
  <ds:schemaRefs>
    <ds:schemaRef ds:uri="http://schemas.microsoft.com/sharepoint/v3/contenttype/forms"/>
  </ds:schemaRefs>
</ds:datastoreItem>
</file>

<file path=customXml/itemProps3.xml><?xml version="1.0" encoding="utf-8"?>
<ds:datastoreItem xmlns:ds="http://schemas.openxmlformats.org/officeDocument/2006/customXml" ds:itemID="{FB6D892C-2C9E-4095-8943-5B6368201F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d06163-20c3-479d-9faf-2e7bba9370f9"/>
    <ds:schemaRef ds:uri="64df4202-7d72-4963-97b2-606acafd05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814</Words>
  <Application>Microsoft Office PowerPoint</Application>
  <PresentationFormat>On-screen Show (4:3)</PresentationFormat>
  <Paragraphs>92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John</dc:creator>
  <cp:lastModifiedBy>Juliet Larsen</cp:lastModifiedBy>
  <cp:revision>63</cp:revision>
  <cp:lastPrinted>2018-09-05T13:21:44Z</cp:lastPrinted>
  <dcterms:created xsi:type="dcterms:W3CDTF">2016-12-14T14:58:46Z</dcterms:created>
  <dcterms:modified xsi:type="dcterms:W3CDTF">2024-12-17T17:22:57Z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0x01010009B4DCC9BF58CF49B510C7147B61307B</vt:lpwstr>
  </property>
  <property fmtid="{D5CDD505-2E9C-101B-9397-08002B2CF9AE}" pid="3" name="Order">
    <vt:r8>301200</vt:r8>
  </property>
  <property fmtid="{D5CDD505-2E9C-101B-9397-08002B2CF9AE}" pid="4" name="MediaServiceImageTags">
    <vt:lpwstr/>
  </property>
</Properties>
</file>