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63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0"/>
  </p:normalViewPr>
  <p:slideViewPr>
    <p:cSldViewPr>
      <p:cViewPr>
        <p:scale>
          <a:sx n="90" d="100"/>
          <a:sy n="90" d="100"/>
        </p:scale>
        <p:origin x="816" y="-1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ztina Molnar" userId="75c6bb9e-0a4a-45eb-89e9-8f2d8c99e8fa" providerId="ADAL" clId="{AEEFE02C-AEE9-4EE8-B825-905DDE846D95}"/>
    <pc:docChg chg="custSel modSld">
      <pc:chgData name="Krisztina Molnar" userId="75c6bb9e-0a4a-45eb-89e9-8f2d8c99e8fa" providerId="ADAL" clId="{AEEFE02C-AEE9-4EE8-B825-905DDE846D95}" dt="2024-11-28T16:30:56.783" v="203" actId="20577"/>
      <pc:docMkLst>
        <pc:docMk/>
      </pc:docMkLst>
      <pc:sldChg chg="modSp mod">
        <pc:chgData name="Krisztina Molnar" userId="75c6bb9e-0a4a-45eb-89e9-8f2d8c99e8fa" providerId="ADAL" clId="{AEEFE02C-AEE9-4EE8-B825-905DDE846D95}" dt="2024-11-28T16:30:56.783" v="203" actId="20577"/>
        <pc:sldMkLst>
          <pc:docMk/>
          <pc:sldMk cId="2024085041" sldId="256"/>
        </pc:sldMkLst>
        <pc:spChg chg="mod">
          <ac:chgData name="Krisztina Molnar" userId="75c6bb9e-0a4a-45eb-89e9-8f2d8c99e8fa" providerId="ADAL" clId="{AEEFE02C-AEE9-4EE8-B825-905DDE846D95}" dt="2024-11-28T16:27:27.436" v="46" actId="1076"/>
          <ac:spMkLst>
            <pc:docMk/>
            <pc:sldMk cId="2024085041" sldId="256"/>
            <ac:spMk id="6" creationId="{00000000-0000-0000-0000-000000000000}"/>
          </ac:spMkLst>
        </pc:spChg>
        <pc:spChg chg="mod">
          <ac:chgData name="Krisztina Molnar" userId="75c6bb9e-0a4a-45eb-89e9-8f2d8c99e8fa" providerId="ADAL" clId="{AEEFE02C-AEE9-4EE8-B825-905DDE846D95}" dt="2024-11-28T16:30:56.783" v="203" actId="20577"/>
          <ac:spMkLst>
            <pc:docMk/>
            <pc:sldMk cId="2024085041" sldId="256"/>
            <ac:spMk id="20" creationId="{00000000-0000-0000-0000-000000000000}"/>
          </ac:spMkLst>
        </pc:spChg>
      </pc:sldChg>
      <pc:sldChg chg="modSp mod">
        <pc:chgData name="Krisztina Molnar" userId="75c6bb9e-0a4a-45eb-89e9-8f2d8c99e8fa" providerId="ADAL" clId="{AEEFE02C-AEE9-4EE8-B825-905DDE846D95}" dt="2024-11-28T16:29:34.274" v="165" actId="20577"/>
        <pc:sldMkLst>
          <pc:docMk/>
          <pc:sldMk cId="1613502598" sldId="257"/>
        </pc:sldMkLst>
        <pc:spChg chg="mod">
          <ac:chgData name="Krisztina Molnar" userId="75c6bb9e-0a4a-45eb-89e9-8f2d8c99e8fa" providerId="ADAL" clId="{AEEFE02C-AEE9-4EE8-B825-905DDE846D95}" dt="2024-11-28T16:29:34.274" v="165" actId="20577"/>
          <ac:spMkLst>
            <pc:docMk/>
            <pc:sldMk cId="1613502598" sldId="257"/>
            <ac:spMk id="2" creationId="{00000000-0000-0000-0000-000000000000}"/>
          </ac:spMkLst>
        </pc:spChg>
        <pc:spChg chg="mod">
          <ac:chgData name="Krisztina Molnar" userId="75c6bb9e-0a4a-45eb-89e9-8f2d8c99e8fa" providerId="ADAL" clId="{AEEFE02C-AEE9-4EE8-B825-905DDE846D95}" dt="2024-11-28T16:27:42.371" v="92" actId="20577"/>
          <ac:spMkLst>
            <pc:docMk/>
            <pc:sldMk cId="1613502598" sldId="257"/>
            <ac:spMk id="6" creationId="{00000000-0000-0000-0000-000000000000}"/>
          </ac:spMkLst>
        </pc:spChg>
        <pc:spChg chg="mod">
          <ac:chgData name="Krisztina Molnar" userId="75c6bb9e-0a4a-45eb-89e9-8f2d8c99e8fa" providerId="ADAL" clId="{AEEFE02C-AEE9-4EE8-B825-905DDE846D95}" dt="2024-11-28T16:28:40.444" v="142" actId="115"/>
          <ac:spMkLst>
            <pc:docMk/>
            <pc:sldMk cId="1613502598" sldId="257"/>
            <ac:spMk id="19" creationId="{00000000-0000-0000-0000-000000000000}"/>
          </ac:spMkLst>
        </pc:spChg>
      </pc:sldChg>
    </pc:docChg>
  </pc:docChgLst>
  <pc:docChgLst>
    <pc:chgData name="Krisztina Molnar" userId="75c6bb9e-0a4a-45eb-89e9-8f2d8c99e8fa" providerId="ADAL" clId="{777BF872-A85E-4937-99F0-CE76436DEF8E}"/>
    <pc:docChg chg="modSld">
      <pc:chgData name="Krisztina Molnar" userId="75c6bb9e-0a4a-45eb-89e9-8f2d8c99e8fa" providerId="ADAL" clId="{777BF872-A85E-4937-99F0-CE76436DEF8E}" dt="2024-12-13T11:31:58.086" v="118" actId="20577"/>
      <pc:docMkLst>
        <pc:docMk/>
      </pc:docMkLst>
      <pc:sldChg chg="modSp mod">
        <pc:chgData name="Krisztina Molnar" userId="75c6bb9e-0a4a-45eb-89e9-8f2d8c99e8fa" providerId="ADAL" clId="{777BF872-A85E-4937-99F0-CE76436DEF8E}" dt="2024-12-13T11:31:58.086" v="118" actId="20577"/>
        <pc:sldMkLst>
          <pc:docMk/>
          <pc:sldMk cId="2024085041" sldId="256"/>
        </pc:sldMkLst>
        <pc:spChg chg="mod">
          <ac:chgData name="Krisztina Molnar" userId="75c6bb9e-0a4a-45eb-89e9-8f2d8c99e8fa" providerId="ADAL" clId="{777BF872-A85E-4937-99F0-CE76436DEF8E}" dt="2024-12-13T11:31:58.086" v="118" actId="20577"/>
          <ac:spMkLst>
            <pc:docMk/>
            <pc:sldMk cId="2024085041" sldId="256"/>
            <ac:spMk id="2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AA711-8856-46A5-8870-8EA10F1E2661}" type="datetimeFigureOut">
              <a:rPr lang="en-GB" smtClean="0"/>
              <a:t>13/12/2024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E4530-EB61-4150-BDD1-42CE2530889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5159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4530-EB61-4150-BDD1-42CE2530889E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583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4530-EB61-4150-BDD1-42CE2530889E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583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13/12/2024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5201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13/12/2024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956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13/12/2024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6053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13/12/2024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567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13/12/2024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970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13/12/2024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6270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13/12/2024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368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13/12/2024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881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13/12/2024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2865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13/12/2024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176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13/12/2024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789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17B4F-AC5B-4D03-A98F-82D9B94E3D7D}" type="datetimeFigureOut">
              <a:rPr lang="en-GB" smtClean="0"/>
              <a:t>13/12/2024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65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1.png"/><Relationship Id="rId7" Type="http://schemas.openxmlformats.org/officeDocument/2006/relationships/image" Target="../media/image3.gif"/><Relationship Id="rId12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co.uk/url?sa=i&amp;rct=j&amp;q=&amp;esrc=s&amp;source=images&amp;cd=&amp;cad=rja&amp;uact=8&amp;ved=0ahUKEwjz6PHz5rrVAhUFOhQKHdrCBr8QjRwIBw&amp;url=http://hddfhm.com/clip-art/clipart-paint-pallet.html&amp;psig=AFQjCNGRMIWN_sE7RFBqpVq2aVborOiMTw&amp;ust=1501840739351316" TargetMode="External"/><Relationship Id="rId11" Type="http://schemas.openxmlformats.org/officeDocument/2006/relationships/image" Target="../media/image7.jpeg"/><Relationship Id="rId5" Type="http://schemas.openxmlformats.org/officeDocument/2006/relationships/image" Target="../media/image2.png"/><Relationship Id="rId10" Type="http://schemas.openxmlformats.org/officeDocument/2006/relationships/image" Target="../media/image6.jpeg"/><Relationship Id="rId4" Type="http://schemas.openxmlformats.org/officeDocument/2006/relationships/hyperlink" Target="http://www.google.co.uk/url?sa=i&amp;rct=j&amp;q=&amp;esrc=s&amp;source=images&amp;cd=&amp;cad=rja&amp;uact=8&amp;ved=0ahUKEwijoKDKm_TQAhWFWRQKHQdGDPQQjRwIBw&amp;url=http://www.clipartkid.com/cartoon-pencil-cliparts/&amp;psig=AFQjCNFJ1McL5pej3TjMZNJuZzvjKPetzw&amp;ust=1481823158374459" TargetMode="External"/><Relationship Id="rId9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3.png"/><Relationship Id="rId3" Type="http://schemas.openxmlformats.org/officeDocument/2006/relationships/hyperlink" Target="http://www.google.co.uk/url?sa=i&amp;rct=j&amp;q=&amp;esrc=s&amp;source=images&amp;cd=&amp;cad=rja&amp;uact=8&amp;ved=0ahUKEwjz8_ykqLnVAhXDCMAKHRXdB_8QjRwIBw&amp;url=http://www.clipartqueen.com/fall-leaves-clip-art.html&amp;psig=AFQjCNEObqWa_BpeTSJFj1vxXNLaKcE5mw&amp;ust=1501789559556444" TargetMode="External"/><Relationship Id="rId7" Type="http://schemas.openxmlformats.org/officeDocument/2006/relationships/hyperlink" Target="https://www.google.co.uk/url?sa=i&amp;rct=j&amp;q=&amp;esrc=s&amp;source=images&amp;cd=&amp;cad=rja&amp;uact=8&amp;ved=0ahUKEwiOtprV3rvVAhXIOxQKHfjQCHAQjRwIBw&amp;url=https://www.pinterest.com/twahlert/physical-education/&amp;psig=AFQjCNERKqW_P77Zux7Wgn6ehSvSgEqJzA&amp;ust=1501872878974680" TargetMode="External"/><Relationship Id="rId12" Type="http://schemas.openxmlformats.org/officeDocument/2006/relationships/image" Target="../media/image12.jpeg"/><Relationship Id="rId17" Type="http://schemas.openxmlformats.org/officeDocument/2006/relationships/image" Target="../media/image17.jpe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phonicsplay.co.uk/" TargetMode="External"/><Relationship Id="rId11" Type="http://schemas.openxmlformats.org/officeDocument/2006/relationships/hyperlink" Target="http://www.google.co.uk/url?sa=i&amp;rct=j&amp;q=&amp;esrc=s&amp;source=images&amp;cd=&amp;cad=rja&amp;uact=8&amp;ved=0ahUKEwiRi-WngrzVAhXEUBQKHT4qA0kQjRwIBw&amp;url=http://hddfhm.com/clip-art/clipart-numbers.html&amp;psig=AFQjCNHnmJL3qeQ-_WJYd1ntFieia2VNTA&amp;ust=1501882435724008" TargetMode="External"/><Relationship Id="rId5" Type="http://schemas.openxmlformats.org/officeDocument/2006/relationships/hyperlink" Target="http://www.bbc.co.uk/schools/scienceclips/ages/5_6/science_5_6.shtml" TargetMode="External"/><Relationship Id="rId15" Type="http://schemas.openxmlformats.org/officeDocument/2006/relationships/image" Target="../media/image15.png"/><Relationship Id="rId10" Type="http://schemas.openxmlformats.org/officeDocument/2006/relationships/image" Target="../media/image11.gif"/><Relationship Id="rId4" Type="http://schemas.openxmlformats.org/officeDocument/2006/relationships/image" Target="../media/image9.png"/><Relationship Id="rId9" Type="http://schemas.openxmlformats.org/officeDocument/2006/relationships/hyperlink" Target="https://www.google.co.uk/url?sa=i&amp;rct=j&amp;q=&amp;esrc=s&amp;source=images&amp;cd=&amp;cad=rja&amp;uact=8&amp;ved=0ahUKEwi0-NG3gbzVAhXB7BQKHVStBkoQjRwIBw&amp;url=https://school.discoveryeducation.com/clipart/clip/ani_thinkingcap.html&amp;psig=AFQjCNFptFzf_DBJYiWd2ndFBBZITRU7Tw&amp;ust=1501882228041759" TargetMode="External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47864" y="2318994"/>
            <a:ext cx="2270511" cy="21376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DAC146-4638-2784-E4C0-AA5CD4B2B7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9382" y="2733256"/>
            <a:ext cx="1660082" cy="1426847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760132" y="2094878"/>
            <a:ext cx="3240360" cy="20330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251520" y="2117113"/>
            <a:ext cx="3010378" cy="20330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Rectangle 23"/>
          <p:cNvSpPr/>
          <p:nvPr/>
        </p:nvSpPr>
        <p:spPr>
          <a:xfrm>
            <a:off x="5760132" y="116632"/>
            <a:ext cx="3240360" cy="19090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121828" y="103202"/>
            <a:ext cx="3240360" cy="19090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432081" y="116632"/>
            <a:ext cx="2232441" cy="16474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150318" y="4798232"/>
            <a:ext cx="4205657" cy="19090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644008" y="4773289"/>
            <a:ext cx="4205657" cy="19090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ounded Rectangle 12"/>
          <p:cNvSpPr/>
          <p:nvPr/>
        </p:nvSpPr>
        <p:spPr>
          <a:xfrm>
            <a:off x="7380312" y="3845105"/>
            <a:ext cx="1224136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ounded Rectangle 17"/>
          <p:cNvSpPr/>
          <p:nvPr/>
        </p:nvSpPr>
        <p:spPr>
          <a:xfrm>
            <a:off x="5886951" y="3845105"/>
            <a:ext cx="1224136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ounded Rectangle 13"/>
          <p:cNvSpPr/>
          <p:nvPr/>
        </p:nvSpPr>
        <p:spPr>
          <a:xfrm>
            <a:off x="1888895" y="3814033"/>
            <a:ext cx="1224136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498747" y="3805394"/>
            <a:ext cx="1224136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81013" y="5042118"/>
            <a:ext cx="4133650" cy="1915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Literacy- Reading and Writing</a:t>
            </a:r>
          </a:p>
          <a:p>
            <a:r>
              <a:rPr lang="en-GB" sz="1200" dirty="0"/>
              <a:t>This half term we will be…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Using our taught sounds to sound out and blend words quickly and accurately.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Talking about what we have read and giving opinions.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Retelling stories with increased detail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Using the sounds we have learned to write short captions.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Beginning to explore capital letters and full stops.</a:t>
            </a:r>
          </a:p>
          <a:p>
            <a:endParaRPr lang="en-GB" sz="1200" dirty="0"/>
          </a:p>
          <a:p>
            <a:endParaRPr lang="en-GB" sz="1050" dirty="0"/>
          </a:p>
        </p:txBody>
      </p:sp>
      <p:sp>
        <p:nvSpPr>
          <p:cNvPr id="20" name="TextBox 19"/>
          <p:cNvSpPr txBox="1"/>
          <p:nvPr/>
        </p:nvSpPr>
        <p:spPr>
          <a:xfrm>
            <a:off x="4645824" y="5146910"/>
            <a:ext cx="429196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            </a:t>
            </a:r>
            <a:r>
              <a:rPr lang="en-GB" sz="1100" b="1" u="sng" dirty="0"/>
              <a:t>Mathematics- Numbers and Shape, Space and Measures</a:t>
            </a:r>
            <a:endParaRPr lang="en-GB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Counting, comparing, ordering, representing, partitioning and subitising numbers to 10.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Developing an understanding of sharing into equal groups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Investigating and comparing length, hight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Using money in role-play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Learning about 3D shapes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/>
              <a:t>Odd and even numbers</a:t>
            </a:r>
            <a:endParaRPr lang="en-GB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84882" y="76095"/>
            <a:ext cx="321484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Understanding the World</a:t>
            </a:r>
          </a:p>
          <a:p>
            <a:r>
              <a:rPr lang="en-GB" sz="1300" dirty="0"/>
              <a:t>This half term we will be…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Exploring what makes our world wonderful.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Investigating what plants need to grow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Beginning to identify the origins of food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Learning about the similarities and differences of animals and their young (including exploring life cycles)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Discovering how different groups of people celebrate Spring.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300" dirty="0"/>
          </a:p>
          <a:p>
            <a:endParaRPr lang="en-GB" sz="1300" dirty="0"/>
          </a:p>
          <a:p>
            <a:endParaRPr lang="en-GB" sz="1300" dirty="0"/>
          </a:p>
        </p:txBody>
      </p:sp>
      <p:sp>
        <p:nvSpPr>
          <p:cNvPr id="22" name="TextBox 21"/>
          <p:cNvSpPr txBox="1"/>
          <p:nvPr/>
        </p:nvSpPr>
        <p:spPr>
          <a:xfrm>
            <a:off x="5790154" y="126784"/>
            <a:ext cx="3210338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u="sng" dirty="0"/>
              <a:t>Expressive Arts and Design</a:t>
            </a:r>
          </a:p>
          <a:p>
            <a:r>
              <a:rPr lang="en-GB" sz="1300" dirty="0"/>
              <a:t>This half term we will be …….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300" dirty="0"/>
              <a:t> </a:t>
            </a:r>
            <a:r>
              <a:rPr lang="en-GB" sz="1200" dirty="0"/>
              <a:t>Exploring, building and playing </a:t>
            </a:r>
          </a:p>
          <a:p>
            <a:r>
              <a:rPr lang="en-GB" sz="1200" dirty="0"/>
              <a:t>with a range of resources.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Using primary and other coloured paint and a range of methods of application.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Exploring artwork by famous artists and talk about our likes and dislikes.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Communicate our ideas as we are creating artwork.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923069" y="2106803"/>
            <a:ext cx="30559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  Communication and Language</a:t>
            </a:r>
          </a:p>
          <a:p>
            <a:r>
              <a:rPr lang="en-GB" sz="1100" dirty="0"/>
              <a:t>    </a:t>
            </a:r>
            <a:r>
              <a:rPr lang="en-GB" sz="1200" dirty="0"/>
              <a:t>This half term we will be…..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Learning new vocabulary and social phrases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Asking relevant scientific questions to find out more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Listening to and talking about non-fiction books to develop a deep familiarity with new knowledge and vocabulary.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16879" y="38960"/>
            <a:ext cx="231024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u="sng" dirty="0"/>
              <a:t>Physical Development</a:t>
            </a:r>
          </a:p>
          <a:p>
            <a:r>
              <a:rPr lang="en-GB" sz="1300" dirty="0"/>
              <a:t>This half term we will be…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Working collaboratively to solve problems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Creating movement patterns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Confidently and safely using a range of large and small apparatus alone and in a group.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264155" y="2122191"/>
            <a:ext cx="2985108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u="sng" dirty="0"/>
              <a:t>Personal, Social and Emotional  Development</a:t>
            </a:r>
          </a:p>
          <a:p>
            <a:r>
              <a:rPr lang="en-GB" sz="1200" dirty="0"/>
              <a:t> This half term we will be…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Talking about the things we like and don’t like doing.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Exploring the importance of good health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Recognising when we are feeling proud or exciting.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Learning how to stand up for our rights without hurting others.</a:t>
            </a:r>
          </a:p>
        </p:txBody>
      </p:sp>
      <p:pic>
        <p:nvPicPr>
          <p:cNvPr id="1040" name="Picture 16" descr="Image result for cartoon pencil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6980" y="6174154"/>
            <a:ext cx="637989" cy="63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AutoShape 20" descr="Image result for cartoon question mark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1" name="AutoShape 22" descr="Image result for cartoon question mark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1026" name="Picture 2" descr="Image result for cartoon paintbrush and palette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7260" y="-19776"/>
            <a:ext cx="938842" cy="889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3851919" y="3908799"/>
            <a:ext cx="1224136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3208698" y="1771259"/>
            <a:ext cx="2773920" cy="87462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068606" y="1711299"/>
            <a:ext cx="298510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How does your garden grow?</a:t>
            </a:r>
            <a:endParaRPr lang="en-US" sz="2800" b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8" name="Picture 2" descr="Jack and the Beanstalk | Book by Gabhor Utomo | Official Publisher Page |  Simon &amp; Schuster">
            <a:extLst>
              <a:ext uri="{FF2B5EF4-FFF2-40B4-BE49-F238E27FC236}">
                <a16:creationId xmlns:a16="http://schemas.microsoft.com/office/drawing/2014/main" id="{63398B68-F4C9-275B-046B-3DF75770D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29" y="3874227"/>
            <a:ext cx="902171" cy="1087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Enormous Turnip: (Picture Books) by Katie Daynes | WHSmith">
            <a:extLst>
              <a:ext uri="{FF2B5EF4-FFF2-40B4-BE49-F238E27FC236}">
                <a16:creationId xmlns:a16="http://schemas.microsoft.com/office/drawing/2014/main" id="{F7A6A586-79E2-CF43-261B-1C32337073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863" y="3919810"/>
            <a:ext cx="1095201" cy="1095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Jasper: Jasper's Beanstalk: Amazon.co.uk: Nick Butterworth, Mick Inkpen:  9780340945117: Books">
            <a:extLst>
              <a:ext uri="{FF2B5EF4-FFF2-40B4-BE49-F238E27FC236}">
                <a16:creationId xmlns:a16="http://schemas.microsoft.com/office/drawing/2014/main" id="{B7D4FDC8-8898-70A2-37F1-70026FDB12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979" y="3908799"/>
            <a:ext cx="1042160" cy="1155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Handa's surprise story book - discounted item – Edutrayplay ltd">
            <a:extLst>
              <a:ext uri="{FF2B5EF4-FFF2-40B4-BE49-F238E27FC236}">
                <a16:creationId xmlns:a16="http://schemas.microsoft.com/office/drawing/2014/main" id="{5D53FB09-CE48-E87F-67B2-6539300BDD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960" y="4088214"/>
            <a:ext cx="1123815" cy="953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view: Rosie's Walk – childtasticbooks">
            <a:extLst>
              <a:ext uri="{FF2B5EF4-FFF2-40B4-BE49-F238E27FC236}">
                <a16:creationId xmlns:a16="http://schemas.microsoft.com/office/drawing/2014/main" id="{A05DD275-FA79-099B-50CC-058DC6FDA8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604" y="4041481"/>
            <a:ext cx="1081551" cy="87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4085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3421200" y="5317858"/>
            <a:ext cx="4536698" cy="13426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7956376" y="5313318"/>
            <a:ext cx="1087181" cy="1337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Rectangle 23"/>
          <p:cNvSpPr/>
          <p:nvPr/>
        </p:nvSpPr>
        <p:spPr>
          <a:xfrm>
            <a:off x="3421200" y="1486723"/>
            <a:ext cx="5615647" cy="36969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3583518" y="188909"/>
            <a:ext cx="2773920" cy="87462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579629" y="182178"/>
            <a:ext cx="277780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How does your garden grow?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50318" y="1528174"/>
            <a:ext cx="3139589" cy="18274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50318" y="5044977"/>
            <a:ext cx="3139589" cy="16155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ounded Rectangle 12"/>
          <p:cNvSpPr/>
          <p:nvPr/>
        </p:nvSpPr>
        <p:spPr>
          <a:xfrm>
            <a:off x="7759844" y="101918"/>
            <a:ext cx="1224136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ounded Rectangle 17"/>
          <p:cNvSpPr/>
          <p:nvPr/>
        </p:nvSpPr>
        <p:spPr>
          <a:xfrm>
            <a:off x="6517239" y="91917"/>
            <a:ext cx="1224136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103405" y="115726"/>
            <a:ext cx="1084219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 flipH="1">
            <a:off x="5886950" y="903360"/>
            <a:ext cx="1691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  </a:t>
            </a:r>
            <a:endParaRPr lang="en-GB" sz="1200" dirty="0"/>
          </a:p>
        </p:txBody>
      </p:sp>
      <p:sp>
        <p:nvSpPr>
          <p:cNvPr id="30" name="AutoShape 20" descr="Image result for cartoon question mark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1" name="AutoShape 22" descr="Image result for cartoon question mark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47" name="Picture 14" descr="Related imag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70577">
            <a:off x="8267684" y="4177690"/>
            <a:ext cx="738770" cy="806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3179941" y="2470153"/>
            <a:ext cx="2199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+mj-lt"/>
              </a:rPr>
              <a:t>.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1221001" y="91917"/>
            <a:ext cx="1084219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Rounded Rectangle 40"/>
          <p:cNvSpPr/>
          <p:nvPr/>
        </p:nvSpPr>
        <p:spPr>
          <a:xfrm>
            <a:off x="2343691" y="106509"/>
            <a:ext cx="1084219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189950" y="1531931"/>
            <a:ext cx="3066865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/>
              <a:t>Key Vocabulary- Phonics </a:t>
            </a:r>
          </a:p>
          <a:p>
            <a:endParaRPr lang="en-GB" sz="1100" dirty="0"/>
          </a:p>
          <a:p>
            <a:r>
              <a:rPr lang="en-GB" sz="1100" b="1" u="sng" dirty="0"/>
              <a:t>Blending-</a:t>
            </a:r>
            <a:r>
              <a:rPr lang="en-GB" sz="1100" dirty="0"/>
              <a:t> to pull together individual sounds or </a:t>
            </a:r>
          </a:p>
          <a:p>
            <a:r>
              <a:rPr lang="en-GB" sz="1100" dirty="0"/>
              <a:t>syllables within words.</a:t>
            </a:r>
          </a:p>
          <a:p>
            <a:r>
              <a:rPr lang="en-GB" sz="1100" b="1" u="sng" dirty="0"/>
              <a:t>Segmenting-</a:t>
            </a:r>
            <a:r>
              <a:rPr lang="en-GB" sz="1100" dirty="0"/>
              <a:t> breaking words down into individual </a:t>
            </a:r>
          </a:p>
          <a:p>
            <a:r>
              <a:rPr lang="en-GB" sz="1100" dirty="0"/>
              <a:t>sounds or syllables.</a:t>
            </a:r>
          </a:p>
          <a:p>
            <a:r>
              <a:rPr lang="en-GB" sz="1100" b="1" u="sng" dirty="0"/>
              <a:t>Phoneme-</a:t>
            </a:r>
            <a:r>
              <a:rPr lang="en-GB" sz="1100" dirty="0"/>
              <a:t> The smallest unit of sound. A sound a </a:t>
            </a:r>
          </a:p>
          <a:p>
            <a:r>
              <a:rPr lang="en-GB" sz="1100" dirty="0"/>
              <a:t>letter makes. </a:t>
            </a:r>
          </a:p>
          <a:p>
            <a:r>
              <a:rPr lang="en-GB" sz="1100" b="1" u="sng" dirty="0"/>
              <a:t>Grapheme</a:t>
            </a:r>
            <a:r>
              <a:rPr lang="en-GB" sz="1100" dirty="0"/>
              <a:t>- a way of writing down a phoneme.</a:t>
            </a:r>
          </a:p>
          <a:p>
            <a:r>
              <a:rPr lang="en-GB" sz="1100" b="1" u="sng" dirty="0"/>
              <a:t>Finger space, Capital letter, Full stop</a:t>
            </a:r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r>
              <a:rPr lang="en-GB" sz="1100" dirty="0"/>
              <a:t> 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50317" y="3408835"/>
            <a:ext cx="3139589" cy="15323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0993" y="3354150"/>
            <a:ext cx="3021679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Key Vocabulary- Maths</a:t>
            </a:r>
          </a:p>
          <a:p>
            <a:endParaRPr lang="en-GB" sz="1200" dirty="0"/>
          </a:p>
          <a:p>
            <a:r>
              <a:rPr lang="en-GB" sz="1200" dirty="0"/>
              <a:t>Capacity, full, nearly full, half full, empty, nearly empty, number bonds, whole, part, share, equal amount, subitise, partition, count, more than, fewer than, greater than, </a:t>
            </a:r>
            <a:r>
              <a:rPr lang="en-GB" sz="1200"/>
              <a:t>less than.</a:t>
            </a:r>
            <a:endParaRPr lang="en-GB" sz="1200" dirty="0"/>
          </a:p>
          <a:p>
            <a:r>
              <a:rPr lang="en-GB" sz="1100" dirty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2565" y="5068911"/>
            <a:ext cx="308761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Topic words:  </a:t>
            </a:r>
          </a:p>
          <a:p>
            <a:r>
              <a:rPr lang="en-GB" sz="1200" dirty="0"/>
              <a:t>seed, soil, root, leaves, stalk, grow, water, sunlight, healthy, unhealthy, diet, vitamin, vegetable, fruit, hydrate, sugar, fat, exercise, heart, baby, calf, kid, chick, lamb, piglet, cygnet, puppy, kitten, produce.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33193" y="5337894"/>
            <a:ext cx="453040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/>
              <a:t>Supporting learning at home: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100" dirty="0"/>
              <a:t>Daily reading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100" dirty="0"/>
              <a:t>Sound sheets- rehearsing letter formation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100" dirty="0">
                <a:hlinkClick r:id="rId5"/>
              </a:rPr>
              <a:t>http://www.bbc.co.uk/schools/scienceclips/ages/5_6/science_5_6.shtml</a:t>
            </a:r>
            <a:endParaRPr lang="en-GB" sz="1100" dirty="0"/>
          </a:p>
          <a:p>
            <a:pPr marL="171450" indent="-171450">
              <a:buFont typeface="Arial" pitchFamily="34" charset="0"/>
              <a:buChar char="•"/>
            </a:pPr>
            <a:r>
              <a:rPr lang="en-GB" sz="1100" dirty="0"/>
              <a:t> </a:t>
            </a:r>
            <a:r>
              <a:rPr lang="en-GB" sz="1100" dirty="0">
                <a:hlinkClick r:id="rId6"/>
              </a:rPr>
              <a:t>http://www.phonicsplay.co.uk/</a:t>
            </a:r>
            <a:r>
              <a:rPr lang="en-GB" sz="1100" dirty="0"/>
              <a:t> Phase 2 – game “Obb and Bob”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100" dirty="0"/>
              <a:t>Cbeebies- Number blocks &amp; Alpha blocks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100" dirty="0"/>
              <a:t>Seesaw phonics videos</a:t>
            </a:r>
          </a:p>
          <a:p>
            <a:r>
              <a:rPr lang="en-GB" sz="1100" dirty="0"/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98284" y="5696606"/>
            <a:ext cx="1226007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Please keep PE kits in school. They will be returned at the end of each half term for washing.</a:t>
            </a:r>
          </a:p>
        </p:txBody>
      </p:sp>
      <p:pic>
        <p:nvPicPr>
          <p:cNvPr id="14" name="Picture 2" descr="Image result for cartoon children doing PE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176" y="5373005"/>
            <a:ext cx="495400" cy="357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449068" y="1535622"/>
            <a:ext cx="553007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/>
              <a:t>Home Learning Challenges </a:t>
            </a:r>
          </a:p>
          <a:p>
            <a:r>
              <a:rPr lang="en-GB" sz="1100" dirty="0"/>
              <a:t>Select from the list below the activities that you would like to do as your home learning </a:t>
            </a:r>
          </a:p>
          <a:p>
            <a:r>
              <a:rPr lang="en-GB" sz="1100" dirty="0"/>
              <a:t>challenges. You can present your challenges in any way. Have fun and be creative.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67944" y="2282137"/>
            <a:ext cx="1368152" cy="7550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Rectangle 41"/>
          <p:cNvSpPr/>
          <p:nvPr/>
        </p:nvSpPr>
        <p:spPr>
          <a:xfrm>
            <a:off x="4006267" y="3318700"/>
            <a:ext cx="1420530" cy="7550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4752020" y="4191019"/>
            <a:ext cx="1368152" cy="9297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5" name="Rectangle 44"/>
          <p:cNvSpPr/>
          <p:nvPr/>
        </p:nvSpPr>
        <p:spPr>
          <a:xfrm>
            <a:off x="6811859" y="2282136"/>
            <a:ext cx="1368152" cy="8122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Rectangle 49"/>
          <p:cNvSpPr/>
          <p:nvPr/>
        </p:nvSpPr>
        <p:spPr>
          <a:xfrm>
            <a:off x="6457719" y="4260224"/>
            <a:ext cx="1460796" cy="7550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Rectangle 50"/>
          <p:cNvSpPr/>
          <p:nvPr/>
        </p:nvSpPr>
        <p:spPr>
          <a:xfrm>
            <a:off x="7109713" y="3318701"/>
            <a:ext cx="1368152" cy="7141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6813412" y="2282137"/>
            <a:ext cx="207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 </a:t>
            </a:r>
          </a:p>
          <a:p>
            <a:endParaRPr lang="en-GB" sz="800" dirty="0"/>
          </a:p>
        </p:txBody>
      </p:sp>
      <p:sp>
        <p:nvSpPr>
          <p:cNvPr id="22" name="TextBox 21"/>
          <p:cNvSpPr txBox="1"/>
          <p:nvPr/>
        </p:nvSpPr>
        <p:spPr>
          <a:xfrm>
            <a:off x="4019420" y="2248163"/>
            <a:ext cx="143479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u="sng" dirty="0"/>
              <a:t>Green Grow</a:t>
            </a:r>
          </a:p>
          <a:p>
            <a:r>
              <a:rPr lang="en-GB" sz="1000" dirty="0"/>
              <a:t>Sow some fast growing seeds and keep a record of how they are growing.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408790" y="4288325"/>
            <a:ext cx="1488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u="sng" dirty="0"/>
              <a:t>Farm Family Portrait</a:t>
            </a:r>
          </a:p>
          <a:p>
            <a:r>
              <a:rPr lang="en-GB" sz="1000" dirty="0"/>
              <a:t>Draw and label some farmyard animals and their babies.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32093" y="3333194"/>
            <a:ext cx="161721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u="sng" dirty="0"/>
              <a:t>Fridge Raider</a:t>
            </a:r>
          </a:p>
          <a:p>
            <a:r>
              <a:rPr lang="en-GB" sz="1000" dirty="0"/>
              <a:t> Which fruits and vegetable can you find in your house?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13076" y="4144171"/>
            <a:ext cx="14607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u="sng" dirty="0"/>
              <a:t>Old MacDonald</a:t>
            </a:r>
          </a:p>
          <a:p>
            <a:r>
              <a:rPr lang="en-GB" sz="1000" dirty="0"/>
              <a:t>Imagine you are a farmer. What kinds of animals would you keep and which crops will you grow?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760923" y="2263254"/>
            <a:ext cx="142301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u="sng" dirty="0"/>
              <a:t>Veggie Views</a:t>
            </a:r>
          </a:p>
          <a:p>
            <a:r>
              <a:rPr lang="en-GB" sz="1000" dirty="0"/>
              <a:t>Draw your favourite fruit and vegetable. Which words can you use to describe it?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076334" y="3317968"/>
            <a:ext cx="1434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u="sng" dirty="0"/>
              <a:t>Super Salad</a:t>
            </a:r>
          </a:p>
          <a:p>
            <a:r>
              <a:rPr lang="en-GB" sz="1000" dirty="0"/>
              <a:t>Use different coloured fruits or vegetables to make a rainbow salad.</a:t>
            </a:r>
          </a:p>
        </p:txBody>
      </p:sp>
      <p:pic>
        <p:nvPicPr>
          <p:cNvPr id="1030" name="Picture 6" descr="Image result for cartoon thinking hat">
            <a:hlinkClick r:id="rId9"/>
          </p:cNvPr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431" y="2631399"/>
            <a:ext cx="1010883" cy="1481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ectangle 38"/>
          <p:cNvSpPr/>
          <p:nvPr/>
        </p:nvSpPr>
        <p:spPr>
          <a:xfrm>
            <a:off x="8232004" y="2731763"/>
            <a:ext cx="279284" cy="3054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8" name="Rectangle 57"/>
          <p:cNvSpPr/>
          <p:nvPr/>
        </p:nvSpPr>
        <p:spPr>
          <a:xfrm>
            <a:off x="3652809" y="3758701"/>
            <a:ext cx="279284" cy="3054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9" name="Rectangle 58"/>
          <p:cNvSpPr/>
          <p:nvPr/>
        </p:nvSpPr>
        <p:spPr>
          <a:xfrm>
            <a:off x="7918515" y="4684975"/>
            <a:ext cx="279284" cy="3054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/>
          <p:cNvSpPr/>
          <p:nvPr/>
        </p:nvSpPr>
        <p:spPr>
          <a:xfrm>
            <a:off x="4355976" y="4695616"/>
            <a:ext cx="279284" cy="3054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Rectangle 60"/>
          <p:cNvSpPr/>
          <p:nvPr/>
        </p:nvSpPr>
        <p:spPr>
          <a:xfrm>
            <a:off x="3674335" y="2705107"/>
            <a:ext cx="279284" cy="3054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2" name="Rectangle 61"/>
          <p:cNvSpPr/>
          <p:nvPr/>
        </p:nvSpPr>
        <p:spPr>
          <a:xfrm>
            <a:off x="8566248" y="3771657"/>
            <a:ext cx="279284" cy="3054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32" name="Picture 8" descr="Image result for cartoon numbers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23071">
            <a:off x="2555857" y="3267987"/>
            <a:ext cx="982458" cy="547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4" descr="Tomato Plant clip art Free Vector - ClipArt Best - ClipArt Best | Plant  clips, Clip art, Plant cartoon">
            <a:extLst>
              <a:ext uri="{FF2B5EF4-FFF2-40B4-BE49-F238E27FC236}">
                <a16:creationId xmlns:a16="http://schemas.microsoft.com/office/drawing/2014/main" id="{63979709-C260-4EE1-9C55-9535DC896F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04" y="208766"/>
            <a:ext cx="631545" cy="109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Apple Tree Branch Clipart Free Images - Apples On A Tree Clipart, HD Png  Download , Transparent Png Image - PNGitem">
            <a:extLst>
              <a:ext uri="{FF2B5EF4-FFF2-40B4-BE49-F238E27FC236}">
                <a16:creationId xmlns:a16="http://schemas.microsoft.com/office/drawing/2014/main" id="{11472628-656A-4F35-9DC7-0B86892609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0415" y="315766"/>
            <a:ext cx="1082461" cy="85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6" descr="Cattle Clipart Farmyard Animal - Fragile Clipart – Stunning free  transparent png clipart images free download">
            <a:extLst>
              <a:ext uri="{FF2B5EF4-FFF2-40B4-BE49-F238E27FC236}">
                <a16:creationId xmlns:a16="http://schemas.microsoft.com/office/drawing/2014/main" id="{DCE5EB7E-4C60-41F3-B030-C42F62859E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174" y="359454"/>
            <a:ext cx="934489" cy="748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46,128 Sheep Illustrations &amp;amp; Clip Art - iStock">
            <a:extLst>
              <a:ext uri="{FF2B5EF4-FFF2-40B4-BE49-F238E27FC236}">
                <a16:creationId xmlns:a16="http://schemas.microsoft.com/office/drawing/2014/main" id="{6B992183-0233-4887-8EDF-212324D76B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9314" y="191999"/>
            <a:ext cx="864526" cy="1116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239 Strawberry Fields Illustrations &amp;amp; Clip Art - iStock">
            <a:extLst>
              <a:ext uri="{FF2B5EF4-FFF2-40B4-BE49-F238E27FC236}">
                <a16:creationId xmlns:a16="http://schemas.microsoft.com/office/drawing/2014/main" id="{117271BF-DBA1-4D4D-8005-1E544D7685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393" y="261467"/>
            <a:ext cx="1004661" cy="1004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3502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4df4202-7d72-4963-97b2-606acafd052a" xsi:nil="true"/>
    <lcf76f155ced4ddcb4097134ff3c332f xmlns="5bd06163-20c3-479d-9faf-2e7bba9370f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B4DCC9BF58CF49B510C7147B61307B" ma:contentTypeVersion="13" ma:contentTypeDescription="Create a new document." ma:contentTypeScope="" ma:versionID="f468496a37512b84352a128c491ab225">
  <xsd:schema xmlns:xsd="http://www.w3.org/2001/XMLSchema" xmlns:xs="http://www.w3.org/2001/XMLSchema" xmlns:p="http://schemas.microsoft.com/office/2006/metadata/properties" xmlns:ns2="5bd06163-20c3-479d-9faf-2e7bba9370f9" xmlns:ns3="64df4202-7d72-4963-97b2-606acafd052a" targetNamespace="http://schemas.microsoft.com/office/2006/metadata/properties" ma:root="true" ma:fieldsID="3b8af5597b087e1a5a6687b24ba017f2" ns2:_="" ns3:_="">
    <xsd:import namespace="5bd06163-20c3-479d-9faf-2e7bba9370f9"/>
    <xsd:import namespace="64df4202-7d72-4963-97b2-606acafd05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d06163-20c3-479d-9faf-2e7bba9370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ca3a86a1-ad49-4381-ac46-bbecd32f603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df4202-7d72-4963-97b2-606acafd052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76aeac9-cf24-4535-9e60-0be1edca33c5}" ma:internalName="TaxCatchAll" ma:showField="CatchAllData" ma:web="64df4202-7d72-4963-97b2-606acafd05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E678F0-6944-43EE-ADCC-E2ED29D324CB}">
  <ds:schemaRefs>
    <ds:schemaRef ds:uri="http://schemas.microsoft.com/office/2006/metadata/properties"/>
    <ds:schemaRef ds:uri="http://schemas.microsoft.com/office/infopath/2007/PartnerControls"/>
    <ds:schemaRef ds:uri="64df4202-7d72-4963-97b2-606acafd052a"/>
    <ds:schemaRef ds:uri="5bd06163-20c3-479d-9faf-2e7bba9370f9"/>
  </ds:schemaRefs>
</ds:datastoreItem>
</file>

<file path=customXml/itemProps2.xml><?xml version="1.0" encoding="utf-8"?>
<ds:datastoreItem xmlns:ds="http://schemas.openxmlformats.org/officeDocument/2006/customXml" ds:itemID="{62C59E71-7437-4C98-BD4A-D2FBF8CDF6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440203-594F-4BB2-8AFA-BEC477C1C1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d06163-20c3-479d-9faf-2e7bba9370f9"/>
    <ds:schemaRef ds:uri="64df4202-7d72-4963-97b2-606acafd05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3501</TotalTime>
  <Words>758</Words>
  <Application>Microsoft Office PowerPoint</Application>
  <PresentationFormat>On-screen Show (4:3)</PresentationFormat>
  <Paragraphs>98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John</dc:creator>
  <cp:lastModifiedBy>Krisztina Molnar</cp:lastModifiedBy>
  <cp:revision>86</cp:revision>
  <cp:lastPrinted>2018-09-05T13:21:44Z</cp:lastPrinted>
  <dcterms:created xsi:type="dcterms:W3CDTF">2016-12-14T14:58:46Z</dcterms:created>
  <dcterms:modified xsi:type="dcterms:W3CDTF">2024-12-13T11:32:01Z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0x01010009B4DCC9BF58CF49B510C7147B61307B</vt:lpwstr>
  </property>
  <property fmtid="{D5CDD505-2E9C-101B-9397-08002B2CF9AE}" pid="3" name="Order">
    <vt:r8>303200</vt:r8>
  </property>
  <property fmtid="{D5CDD505-2E9C-101B-9397-08002B2CF9AE}" pid="4" name="MediaServiceImageTags">
    <vt:lpwstr/>
  </property>
</Properties>
</file>