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63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D1CF05-9CD5-4BC0-8EFF-EE66019128BF}" v="15" dt="2024-12-13T11:49:07.9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p:scale>
          <a:sx n="100" d="100"/>
          <a:sy n="100" d="100"/>
        </p:scale>
        <p:origin x="516"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ztina Molnar" userId="75c6bb9e-0a4a-45eb-89e9-8f2d8c99e8fa" providerId="ADAL" clId="{8FD1CF05-9CD5-4BC0-8EFF-EE66019128BF}"/>
    <pc:docChg chg="custSel modSld">
      <pc:chgData name="Krisztina Molnar" userId="75c6bb9e-0a4a-45eb-89e9-8f2d8c99e8fa" providerId="ADAL" clId="{8FD1CF05-9CD5-4BC0-8EFF-EE66019128BF}" dt="2024-12-13T11:49:11.016" v="351" actId="1076"/>
      <pc:docMkLst>
        <pc:docMk/>
      </pc:docMkLst>
      <pc:sldChg chg="addSp delSp modSp mod">
        <pc:chgData name="Krisztina Molnar" userId="75c6bb9e-0a4a-45eb-89e9-8f2d8c99e8fa" providerId="ADAL" clId="{8FD1CF05-9CD5-4BC0-8EFF-EE66019128BF}" dt="2024-12-13T11:48:16.727" v="343" actId="1076"/>
        <pc:sldMkLst>
          <pc:docMk/>
          <pc:sldMk cId="2024085041" sldId="256"/>
        </pc:sldMkLst>
        <pc:spChg chg="mod">
          <ac:chgData name="Krisztina Molnar" userId="75c6bb9e-0a4a-45eb-89e9-8f2d8c99e8fa" providerId="ADAL" clId="{8FD1CF05-9CD5-4BC0-8EFF-EE66019128BF}" dt="2024-12-13T11:33:33.654" v="56" actId="14100"/>
          <ac:spMkLst>
            <pc:docMk/>
            <pc:sldMk cId="2024085041" sldId="256"/>
            <ac:spMk id="4" creationId="{00000000-0000-0000-0000-000000000000}"/>
          </ac:spMkLst>
        </pc:spChg>
        <pc:spChg chg="mod">
          <ac:chgData name="Krisztina Molnar" userId="75c6bb9e-0a4a-45eb-89e9-8f2d8c99e8fa" providerId="ADAL" clId="{8FD1CF05-9CD5-4BC0-8EFF-EE66019128BF}" dt="2024-12-13T11:33:20.786" v="54" actId="313"/>
          <ac:spMkLst>
            <pc:docMk/>
            <pc:sldMk cId="2024085041" sldId="256"/>
            <ac:spMk id="6" creationId="{00000000-0000-0000-0000-000000000000}"/>
          </ac:spMkLst>
        </pc:spChg>
        <pc:spChg chg="del">
          <ac:chgData name="Krisztina Molnar" userId="75c6bb9e-0a4a-45eb-89e9-8f2d8c99e8fa" providerId="ADAL" clId="{8FD1CF05-9CD5-4BC0-8EFF-EE66019128BF}" dt="2024-12-13T11:33:10.259" v="50" actId="21"/>
          <ac:spMkLst>
            <pc:docMk/>
            <pc:sldMk cId="2024085041" sldId="256"/>
            <ac:spMk id="7" creationId="{00000000-0000-0000-0000-000000000000}"/>
          </ac:spMkLst>
        </pc:spChg>
        <pc:spChg chg="mod">
          <ac:chgData name="Krisztina Molnar" userId="75c6bb9e-0a4a-45eb-89e9-8f2d8c99e8fa" providerId="ADAL" clId="{8FD1CF05-9CD5-4BC0-8EFF-EE66019128BF}" dt="2024-12-13T11:40:22.117" v="254" actId="20577"/>
          <ac:spMkLst>
            <pc:docMk/>
            <pc:sldMk cId="2024085041" sldId="256"/>
            <ac:spMk id="21" creationId="{00000000-0000-0000-0000-000000000000}"/>
          </ac:spMkLst>
        </pc:spChg>
        <pc:picChg chg="del">
          <ac:chgData name="Krisztina Molnar" userId="75c6bb9e-0a4a-45eb-89e9-8f2d8c99e8fa" providerId="ADAL" clId="{8FD1CF05-9CD5-4BC0-8EFF-EE66019128BF}" dt="2024-12-13T11:33:06.009" v="49" actId="21"/>
          <ac:picMkLst>
            <pc:docMk/>
            <pc:sldMk cId="2024085041" sldId="256"/>
            <ac:picMk id="2" creationId="{72EC7799-F765-4126-B132-77ED71B74BAC}"/>
          </ac:picMkLst>
        </pc:picChg>
        <pc:picChg chg="add mod">
          <ac:chgData name="Krisztina Molnar" userId="75c6bb9e-0a4a-45eb-89e9-8f2d8c99e8fa" providerId="ADAL" clId="{8FD1CF05-9CD5-4BC0-8EFF-EE66019128BF}" dt="2024-12-13T11:47:43.717" v="339" actId="1076"/>
          <ac:picMkLst>
            <pc:docMk/>
            <pc:sldMk cId="2024085041" sldId="256"/>
            <ac:picMk id="3" creationId="{4194C9D5-E628-74E1-CAC5-2A29CE662987}"/>
          </ac:picMkLst>
        </pc:picChg>
        <pc:picChg chg="add mod">
          <ac:chgData name="Krisztina Molnar" userId="75c6bb9e-0a4a-45eb-89e9-8f2d8c99e8fa" providerId="ADAL" clId="{8FD1CF05-9CD5-4BC0-8EFF-EE66019128BF}" dt="2024-12-13T11:48:04.325" v="341" actId="1076"/>
          <ac:picMkLst>
            <pc:docMk/>
            <pc:sldMk cId="2024085041" sldId="256"/>
            <ac:picMk id="8" creationId="{DCDF90B3-1511-1A45-1562-BFD67BAC65BE}"/>
          </ac:picMkLst>
        </pc:picChg>
        <pc:picChg chg="add mod">
          <ac:chgData name="Krisztina Molnar" userId="75c6bb9e-0a4a-45eb-89e9-8f2d8c99e8fa" providerId="ADAL" clId="{8FD1CF05-9CD5-4BC0-8EFF-EE66019128BF}" dt="2024-12-13T11:48:16.727" v="343" actId="1076"/>
          <ac:picMkLst>
            <pc:docMk/>
            <pc:sldMk cId="2024085041" sldId="256"/>
            <ac:picMk id="16" creationId="{BC3F32C4-8DA6-0D60-A0AB-A7E0B9C85FC4}"/>
          </ac:picMkLst>
        </pc:picChg>
        <pc:picChg chg="del">
          <ac:chgData name="Krisztina Molnar" userId="75c6bb9e-0a4a-45eb-89e9-8f2d8c99e8fa" providerId="ADAL" clId="{8FD1CF05-9CD5-4BC0-8EFF-EE66019128BF}" dt="2024-12-13T11:36:48.140" v="59" actId="478"/>
          <ac:picMkLst>
            <pc:docMk/>
            <pc:sldMk cId="2024085041" sldId="256"/>
            <ac:picMk id="37" creationId="{016F2F17-209D-4DF5-8D7A-65CF9E053B80}"/>
          </ac:picMkLst>
        </pc:picChg>
        <pc:picChg chg="del">
          <ac:chgData name="Krisztina Molnar" userId="75c6bb9e-0a4a-45eb-89e9-8f2d8c99e8fa" providerId="ADAL" clId="{8FD1CF05-9CD5-4BC0-8EFF-EE66019128BF}" dt="2024-12-13T11:36:44.007" v="57" actId="478"/>
          <ac:picMkLst>
            <pc:docMk/>
            <pc:sldMk cId="2024085041" sldId="256"/>
            <ac:picMk id="1028" creationId="{6C2D2AAC-6BC9-46DF-9E53-2F177BE867D7}"/>
          </ac:picMkLst>
        </pc:picChg>
        <pc:picChg chg="del">
          <ac:chgData name="Krisztina Molnar" userId="75c6bb9e-0a4a-45eb-89e9-8f2d8c99e8fa" providerId="ADAL" clId="{8FD1CF05-9CD5-4BC0-8EFF-EE66019128BF}" dt="2024-12-13T11:36:46.654" v="58" actId="478"/>
          <ac:picMkLst>
            <pc:docMk/>
            <pc:sldMk cId="2024085041" sldId="256"/>
            <ac:picMk id="1030" creationId="{7F8DAF82-752F-48A1-834D-06C110F32F1B}"/>
          </ac:picMkLst>
        </pc:picChg>
      </pc:sldChg>
      <pc:sldChg chg="addSp delSp modSp mod">
        <pc:chgData name="Krisztina Molnar" userId="75c6bb9e-0a4a-45eb-89e9-8f2d8c99e8fa" providerId="ADAL" clId="{8FD1CF05-9CD5-4BC0-8EFF-EE66019128BF}" dt="2024-12-13T11:49:11.016" v="351" actId="1076"/>
        <pc:sldMkLst>
          <pc:docMk/>
          <pc:sldMk cId="1613502598" sldId="257"/>
        </pc:sldMkLst>
        <pc:spChg chg="mod">
          <ac:chgData name="Krisztina Molnar" userId="75c6bb9e-0a4a-45eb-89e9-8f2d8c99e8fa" providerId="ADAL" clId="{8FD1CF05-9CD5-4BC0-8EFF-EE66019128BF}" dt="2024-12-13T11:41:43.520" v="269" actId="20577"/>
          <ac:spMkLst>
            <pc:docMk/>
            <pc:sldMk cId="1613502598" sldId="257"/>
            <ac:spMk id="2" creationId="{00000000-0000-0000-0000-000000000000}"/>
          </ac:spMkLst>
        </pc:spChg>
        <pc:spChg chg="mod">
          <ac:chgData name="Krisztina Molnar" userId="75c6bb9e-0a4a-45eb-89e9-8f2d8c99e8fa" providerId="ADAL" clId="{8FD1CF05-9CD5-4BC0-8EFF-EE66019128BF}" dt="2024-12-13T11:43:16.596" v="332" actId="255"/>
          <ac:spMkLst>
            <pc:docMk/>
            <pc:sldMk cId="1613502598" sldId="257"/>
            <ac:spMk id="6" creationId="{00000000-0000-0000-0000-000000000000}"/>
          </ac:spMkLst>
        </pc:spChg>
        <pc:picChg chg="add mod">
          <ac:chgData name="Krisztina Molnar" userId="75c6bb9e-0a4a-45eb-89e9-8f2d8c99e8fa" providerId="ADAL" clId="{8FD1CF05-9CD5-4BC0-8EFF-EE66019128BF}" dt="2024-12-13T11:48:44.562" v="345" actId="1076"/>
          <ac:picMkLst>
            <pc:docMk/>
            <pc:sldMk cId="1613502598" sldId="257"/>
            <ac:picMk id="3" creationId="{675E9183-D522-619A-87DB-4774F471308C}"/>
          </ac:picMkLst>
        </pc:picChg>
        <pc:picChg chg="add mod">
          <ac:chgData name="Krisztina Molnar" userId="75c6bb9e-0a4a-45eb-89e9-8f2d8c99e8fa" providerId="ADAL" clId="{8FD1CF05-9CD5-4BC0-8EFF-EE66019128BF}" dt="2024-12-13T11:49:00.340" v="349" actId="1076"/>
          <ac:picMkLst>
            <pc:docMk/>
            <pc:sldMk cId="1613502598" sldId="257"/>
            <ac:picMk id="8" creationId="{CDE9B575-63DC-AE01-3BE8-447B0E5E8094}"/>
          </ac:picMkLst>
        </pc:picChg>
        <pc:picChg chg="add mod">
          <ac:chgData name="Krisztina Molnar" userId="75c6bb9e-0a4a-45eb-89e9-8f2d8c99e8fa" providerId="ADAL" clId="{8FD1CF05-9CD5-4BC0-8EFF-EE66019128BF}" dt="2024-12-13T11:49:11.016" v="351" actId="1076"/>
          <ac:picMkLst>
            <pc:docMk/>
            <pc:sldMk cId="1613502598" sldId="257"/>
            <ac:picMk id="9" creationId="{527E0E96-890A-5B67-E2BD-DC0F87D54E1D}"/>
          </ac:picMkLst>
        </pc:picChg>
        <pc:picChg chg="del">
          <ac:chgData name="Krisztina Molnar" userId="75c6bb9e-0a4a-45eb-89e9-8f2d8c99e8fa" providerId="ADAL" clId="{8FD1CF05-9CD5-4BC0-8EFF-EE66019128BF}" dt="2024-12-13T11:42:36.270" v="270" actId="478"/>
          <ac:picMkLst>
            <pc:docMk/>
            <pc:sldMk cId="1613502598" sldId="257"/>
            <ac:picMk id="47" creationId="{00000000-0000-0000-0000-000000000000}"/>
          </ac:picMkLst>
        </pc:picChg>
        <pc:picChg chg="del">
          <ac:chgData name="Krisztina Molnar" userId="75c6bb9e-0a4a-45eb-89e9-8f2d8c99e8fa" providerId="ADAL" clId="{8FD1CF05-9CD5-4BC0-8EFF-EE66019128BF}" dt="2024-12-13T11:36:50.717" v="60" actId="478"/>
          <ac:picMkLst>
            <pc:docMk/>
            <pc:sldMk cId="1613502598" sldId="257"/>
            <ac:picMk id="49" creationId="{4C2CDB5C-44BC-4255-A50E-31F5AE70B490}"/>
          </ac:picMkLst>
        </pc:picChg>
        <pc:picChg chg="del">
          <ac:chgData name="Krisztina Molnar" userId="75c6bb9e-0a4a-45eb-89e9-8f2d8c99e8fa" providerId="ADAL" clId="{8FD1CF05-9CD5-4BC0-8EFF-EE66019128BF}" dt="2024-12-13T11:36:57.549" v="63" actId="478"/>
          <ac:picMkLst>
            <pc:docMk/>
            <pc:sldMk cId="1613502598" sldId="257"/>
            <ac:picMk id="52" creationId="{BF5639E9-46EF-411E-8D6C-4593A145094D}"/>
          </ac:picMkLst>
        </pc:picChg>
        <pc:picChg chg="del mod">
          <ac:chgData name="Krisztina Molnar" userId="75c6bb9e-0a4a-45eb-89e9-8f2d8c99e8fa" providerId="ADAL" clId="{8FD1CF05-9CD5-4BC0-8EFF-EE66019128BF}" dt="2024-12-13T11:36:52.512" v="62" actId="478"/>
          <ac:picMkLst>
            <pc:docMk/>
            <pc:sldMk cId="1613502598" sldId="257"/>
            <ac:picMk id="56" creationId="{39CE6718-B713-4436-9E77-A1079BF0E12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D9AA711-8856-46A5-8870-8EA10F1E2661}" type="datetimeFigureOut">
              <a:rPr lang="en-GB" smtClean="0"/>
              <a:t>13/12/2024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13E4530-EB61-4150-BDD1-42CE2530889E}" type="slidenum">
              <a:rPr lang="en-GB" smtClean="0"/>
              <a:t>‹#›</a:t>
            </a:fld>
            <a:endParaRPr lang="en-GB" dirty="0"/>
          </a:p>
        </p:txBody>
      </p:sp>
    </p:spTree>
    <p:extLst>
      <p:ext uri="{BB962C8B-B14F-4D97-AF65-F5344CB8AC3E}">
        <p14:creationId xmlns:p14="http://schemas.microsoft.com/office/powerpoint/2010/main" val="2835159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3E4530-EB61-4150-BDD1-42CE2530889E}" type="slidenum">
              <a:rPr lang="en-GB" smtClean="0"/>
              <a:t>1</a:t>
            </a:fld>
            <a:endParaRPr lang="en-GB" dirty="0"/>
          </a:p>
        </p:txBody>
      </p:sp>
    </p:spTree>
    <p:extLst>
      <p:ext uri="{BB962C8B-B14F-4D97-AF65-F5344CB8AC3E}">
        <p14:creationId xmlns:p14="http://schemas.microsoft.com/office/powerpoint/2010/main" val="161583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3E4530-EB61-4150-BDD1-42CE2530889E}" type="slidenum">
              <a:rPr lang="en-GB" smtClean="0"/>
              <a:t>2</a:t>
            </a:fld>
            <a:endParaRPr lang="en-GB" dirty="0"/>
          </a:p>
        </p:txBody>
      </p:sp>
    </p:spTree>
    <p:extLst>
      <p:ext uri="{BB962C8B-B14F-4D97-AF65-F5344CB8AC3E}">
        <p14:creationId xmlns:p14="http://schemas.microsoft.com/office/powerpoint/2010/main" val="16158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3235201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844956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39605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84256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8397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201627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2762368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53888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902865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4039176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417B4F-AC5B-4D03-A98F-82D9B94E3D7D}" type="datetimeFigureOut">
              <a:rPr lang="en-GB" smtClean="0"/>
              <a:t>13/12/2024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88789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17B4F-AC5B-4D03-A98F-82D9B94E3D7D}" type="datetimeFigureOut">
              <a:rPr lang="en-GB" smtClean="0"/>
              <a:t>13/12/2024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3B657-AB70-4A02-B219-F89370A8CC4D}" type="slidenum">
              <a:rPr lang="en-GB" smtClean="0"/>
              <a:t>‹#›</a:t>
            </a:fld>
            <a:endParaRPr lang="en-GB" dirty="0"/>
          </a:p>
        </p:txBody>
      </p:sp>
    </p:spTree>
    <p:extLst>
      <p:ext uri="{BB962C8B-B14F-4D97-AF65-F5344CB8AC3E}">
        <p14:creationId xmlns:p14="http://schemas.microsoft.com/office/powerpoint/2010/main" val="63265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google.co.uk/url?sa=i&amp;rct=j&amp;q=&amp;esrc=s&amp;source=images&amp;cd=&amp;cad=rja&amp;uact=8&amp;ved=0ahUKEwijoKDKm_TQAhWFWRQKHQdGDPQQjRwIBw&amp;url=http://www.clipartkid.com/cartoon-pencil-cliparts/&amp;psig=AFQjCNFJ1McL5pej3TjMZNJuZzvjKPetzw&amp;ust=1481823158374459"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gif"/><Relationship Id="rId11" Type="http://schemas.openxmlformats.org/officeDocument/2006/relationships/image" Target="../media/image7.png"/><Relationship Id="rId5" Type="http://schemas.openxmlformats.org/officeDocument/2006/relationships/hyperlink" Target="http://www.google.co.uk/url?sa=i&amp;rct=j&amp;q=&amp;esrc=s&amp;source=images&amp;cd=&amp;cad=rja&amp;uact=8&amp;ved=0ahUKEwjz6PHz5rrVAhUFOhQKHdrCBr8QjRwIBw&amp;url=http://hddfhm.com/clip-art/clipart-paint-pallet.html&amp;psig=AFQjCNGRMIWN_sE7RFBqpVq2aVborOiMTw&amp;ust=1501840739351316" TargetMode="External"/><Relationship Id="rId10" Type="http://schemas.openxmlformats.org/officeDocument/2006/relationships/image" Target="../media/image6.png"/><Relationship Id="rId4" Type="http://schemas.openxmlformats.org/officeDocument/2006/relationships/image" Target="../media/image1.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9.gif"/><Relationship Id="rId13" Type="http://schemas.openxmlformats.org/officeDocument/2006/relationships/image" Target="../media/image12.png"/><Relationship Id="rId3" Type="http://schemas.openxmlformats.org/officeDocument/2006/relationships/hyperlink" Target="http://www.bbc.co.uk/schools/scienceclips/ages/5_6/science_5_6.shtml" TargetMode="External"/><Relationship Id="rId7" Type="http://schemas.openxmlformats.org/officeDocument/2006/relationships/hyperlink" Target="https://www.google.co.uk/url?sa=i&amp;rct=j&amp;q=&amp;esrc=s&amp;source=images&amp;cd=&amp;cad=rja&amp;uact=8&amp;ved=0ahUKEwi0-NG3gbzVAhXB7BQKHVStBkoQjRwIBw&amp;url=https://school.discoveryeducation.com/clipart/clip/ani_thinkingcap.html&amp;psig=AFQjCNFptFzf_DBJYiWd2ndFBBZITRU7Tw&amp;ust=1501882228041759" TargetMode="External"/><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4.png"/><Relationship Id="rId5" Type="http://schemas.openxmlformats.org/officeDocument/2006/relationships/hyperlink" Target="https://www.google.co.uk/url?sa=i&amp;rct=j&amp;q=&amp;esrc=s&amp;source=images&amp;cd=&amp;cad=rja&amp;uact=8&amp;ved=0ahUKEwiOtprV3rvVAhXIOxQKHfjQCHAQjRwIBw&amp;url=https://www.pinterest.com/twahlert/physical-education/&amp;psig=AFQjCNERKqW_P77Zux7Wgn6ehSvSgEqJzA&amp;ust=1501872878974680" TargetMode="External"/><Relationship Id="rId15" Type="http://schemas.openxmlformats.org/officeDocument/2006/relationships/image" Target="../media/image7.png"/><Relationship Id="rId10" Type="http://schemas.openxmlformats.org/officeDocument/2006/relationships/image" Target="../media/image10.jpeg"/><Relationship Id="rId4" Type="http://schemas.openxmlformats.org/officeDocument/2006/relationships/hyperlink" Target="http://www.phonicsplay.co.uk/" TargetMode="External"/><Relationship Id="rId9" Type="http://schemas.openxmlformats.org/officeDocument/2006/relationships/hyperlink" Target="http://www.google.co.uk/url?sa=i&amp;rct=j&amp;q=&amp;esrc=s&amp;source=images&amp;cd=&amp;cad=rja&amp;uact=8&amp;ved=0ahUKEwiRi-WngrzVAhXEUBQKHT4qA0kQjRwIBw&amp;url=http://hddfhm.com/clip-art/clipart-numbers.html&amp;psig=AFQjCNHnmJL3qeQ-_WJYd1ntFieia2VNTA&amp;ust=1501882435724008" TargetMode="External"/><Relationship Id="rId1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5760132" y="2094878"/>
            <a:ext cx="3240360" cy="2033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p:nvSpPr>
        <p:spPr>
          <a:xfrm>
            <a:off x="251520" y="2117113"/>
            <a:ext cx="3010378" cy="2033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angle 23"/>
          <p:cNvSpPr/>
          <p:nvPr/>
        </p:nvSpPr>
        <p:spPr>
          <a:xfrm>
            <a:off x="5760132" y="116632"/>
            <a:ext cx="3240360" cy="1909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21828" y="103202"/>
            <a:ext cx="3240360" cy="1909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p:cNvSpPr/>
          <p:nvPr/>
        </p:nvSpPr>
        <p:spPr>
          <a:xfrm>
            <a:off x="3239850" y="2333819"/>
            <a:ext cx="2520282" cy="21227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p:nvSpPr>
        <p:spPr>
          <a:xfrm>
            <a:off x="3432081" y="116632"/>
            <a:ext cx="2232441" cy="1647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Rectangle 27"/>
          <p:cNvSpPr/>
          <p:nvPr/>
        </p:nvSpPr>
        <p:spPr>
          <a:xfrm>
            <a:off x="150318" y="4798232"/>
            <a:ext cx="4205657" cy="1909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00" dirty="0">
              <a:solidFill>
                <a:schemeClr val="tx1"/>
              </a:solidFill>
            </a:endParaRPr>
          </a:p>
        </p:txBody>
      </p:sp>
      <p:sp>
        <p:nvSpPr>
          <p:cNvPr id="29" name="Rectangle 28"/>
          <p:cNvSpPr/>
          <p:nvPr/>
        </p:nvSpPr>
        <p:spPr>
          <a:xfrm>
            <a:off x="4644008" y="4773289"/>
            <a:ext cx="4205657" cy="1909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ounded Rectangle 12"/>
          <p:cNvSpPr/>
          <p:nvPr/>
        </p:nvSpPr>
        <p:spPr>
          <a:xfrm>
            <a:off x="7380312" y="3845105"/>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ounded Rectangle 17"/>
          <p:cNvSpPr/>
          <p:nvPr/>
        </p:nvSpPr>
        <p:spPr>
          <a:xfrm>
            <a:off x="5886951" y="3845105"/>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ounded Rectangle 13"/>
          <p:cNvSpPr/>
          <p:nvPr/>
        </p:nvSpPr>
        <p:spPr>
          <a:xfrm>
            <a:off x="1888895" y="3814033"/>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ounded Rectangle 4"/>
          <p:cNvSpPr/>
          <p:nvPr/>
        </p:nvSpPr>
        <p:spPr>
          <a:xfrm>
            <a:off x="498747" y="3805394"/>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p:cNvSpPr txBox="1"/>
          <p:nvPr/>
        </p:nvSpPr>
        <p:spPr>
          <a:xfrm>
            <a:off x="181013" y="5042118"/>
            <a:ext cx="4133650" cy="1915909"/>
          </a:xfrm>
          <a:prstGeom prst="rect">
            <a:avLst/>
          </a:prstGeom>
          <a:noFill/>
        </p:spPr>
        <p:txBody>
          <a:bodyPr wrap="square" rtlCol="0">
            <a:spAutoFit/>
          </a:bodyPr>
          <a:lstStyle/>
          <a:p>
            <a:r>
              <a:rPr lang="en-GB" sz="1200" b="1" u="sng" dirty="0"/>
              <a:t>Literacy- Reading and Writing</a:t>
            </a:r>
          </a:p>
          <a:p>
            <a:r>
              <a:rPr lang="en-GB" sz="1200" dirty="0"/>
              <a:t>This half term we will be…</a:t>
            </a:r>
          </a:p>
          <a:p>
            <a:pPr marL="171450" indent="-171450">
              <a:buFont typeface="Arial" panose="020B0604020202020204" pitchFamily="34" charset="0"/>
              <a:buChar char="•"/>
            </a:pPr>
            <a:r>
              <a:rPr lang="en-GB" sz="1200" dirty="0"/>
              <a:t>Using our taught sounds to sound out and blend words quickly and accurately.</a:t>
            </a:r>
          </a:p>
          <a:p>
            <a:pPr marL="171450" indent="-171450">
              <a:buFont typeface="Arial" panose="020B0604020202020204" pitchFamily="34" charset="0"/>
              <a:buChar char="•"/>
            </a:pPr>
            <a:r>
              <a:rPr lang="en-GB" sz="1200" dirty="0"/>
              <a:t>Self correcting when our reading does not make sense</a:t>
            </a:r>
          </a:p>
          <a:p>
            <a:pPr marL="171450" indent="-171450">
              <a:buFont typeface="Arial" panose="020B0604020202020204" pitchFamily="34" charset="0"/>
              <a:buChar char="•"/>
            </a:pPr>
            <a:r>
              <a:rPr lang="en-GB" sz="1200" dirty="0"/>
              <a:t>Recognising more tricky words on sight and beginning to use these accurately in our writing.</a:t>
            </a:r>
          </a:p>
          <a:p>
            <a:pPr marL="171450" indent="-171450">
              <a:buFont typeface="Arial" panose="020B0604020202020204" pitchFamily="34" charset="0"/>
              <a:buChar char="•"/>
            </a:pPr>
            <a:r>
              <a:rPr lang="en-GB" sz="1200" dirty="0"/>
              <a:t>Write simple sentences which are punctuated with capital letters and full stops.</a:t>
            </a:r>
          </a:p>
          <a:p>
            <a:endParaRPr lang="en-GB" sz="1050" dirty="0"/>
          </a:p>
        </p:txBody>
      </p:sp>
      <p:sp>
        <p:nvSpPr>
          <p:cNvPr id="20" name="TextBox 19"/>
          <p:cNvSpPr txBox="1"/>
          <p:nvPr/>
        </p:nvSpPr>
        <p:spPr>
          <a:xfrm>
            <a:off x="4645824" y="5146910"/>
            <a:ext cx="4291961" cy="1384995"/>
          </a:xfrm>
          <a:prstGeom prst="rect">
            <a:avLst/>
          </a:prstGeom>
          <a:noFill/>
        </p:spPr>
        <p:txBody>
          <a:bodyPr wrap="square" rtlCol="0">
            <a:spAutoFit/>
          </a:bodyPr>
          <a:lstStyle/>
          <a:p>
            <a:r>
              <a:rPr lang="en-GB" sz="1200" b="1" u="sng" dirty="0"/>
              <a:t>            </a:t>
            </a:r>
            <a:r>
              <a:rPr lang="en-GB" sz="1100" b="1" u="sng" dirty="0"/>
              <a:t>Mathematics- Numbers and Shape, Space and Measures</a:t>
            </a:r>
          </a:p>
          <a:p>
            <a:r>
              <a:rPr lang="en-GB" sz="1200" dirty="0"/>
              <a:t>This half term we will be…</a:t>
            </a:r>
          </a:p>
          <a:p>
            <a:pPr marL="171450" indent="-171450">
              <a:buFont typeface="Arial" panose="020B0604020202020204" pitchFamily="34" charset="0"/>
              <a:buChar char="•"/>
            </a:pPr>
            <a:r>
              <a:rPr lang="en-GB" sz="1200" dirty="0"/>
              <a:t>Recapping our number bonds, doubles, halves, odds and even numbers.</a:t>
            </a:r>
          </a:p>
          <a:p>
            <a:pPr marL="171450" indent="-171450">
              <a:buFont typeface="Arial" panose="020B0604020202020204" pitchFamily="34" charset="0"/>
              <a:buChar char="•"/>
            </a:pPr>
            <a:r>
              <a:rPr lang="en-GB" sz="1200" dirty="0"/>
              <a:t>Subitising quickly and accurately to 5.</a:t>
            </a:r>
          </a:p>
          <a:p>
            <a:pPr marL="171450" indent="-171450">
              <a:buFont typeface="Arial" panose="020B0604020202020204" pitchFamily="34" charset="0"/>
              <a:buChar char="•"/>
            </a:pPr>
            <a:r>
              <a:rPr lang="en-GB" sz="1200" dirty="0"/>
              <a:t>Exploring shape and number patterns</a:t>
            </a:r>
          </a:p>
          <a:p>
            <a:pPr marL="171450" indent="-171450">
              <a:buFont typeface="Arial" panose="020B0604020202020204" pitchFamily="34" charset="0"/>
              <a:buChar char="•"/>
            </a:pPr>
            <a:r>
              <a:rPr lang="en-GB" sz="1200" dirty="0"/>
              <a:t>Continuing to count beyond 20.</a:t>
            </a:r>
          </a:p>
        </p:txBody>
      </p:sp>
      <p:sp>
        <p:nvSpPr>
          <p:cNvPr id="21" name="TextBox 20"/>
          <p:cNvSpPr txBox="1"/>
          <p:nvPr/>
        </p:nvSpPr>
        <p:spPr>
          <a:xfrm>
            <a:off x="85943" y="118267"/>
            <a:ext cx="3214848" cy="1831271"/>
          </a:xfrm>
          <a:prstGeom prst="rect">
            <a:avLst/>
          </a:prstGeom>
          <a:noFill/>
        </p:spPr>
        <p:txBody>
          <a:bodyPr wrap="square" rtlCol="0">
            <a:spAutoFit/>
          </a:bodyPr>
          <a:lstStyle/>
          <a:p>
            <a:r>
              <a:rPr lang="en-GB" sz="1400" b="1" u="sng" dirty="0"/>
              <a:t>Understanding the World</a:t>
            </a:r>
          </a:p>
          <a:p>
            <a:r>
              <a:rPr lang="en-GB" sz="1100" dirty="0"/>
              <a:t>This half term we will be…</a:t>
            </a:r>
          </a:p>
          <a:p>
            <a:pPr marL="285750" indent="-285750">
              <a:buFont typeface="Arial" panose="020B0604020202020204" pitchFamily="34" charset="0"/>
              <a:buChar char="•"/>
            </a:pPr>
            <a:r>
              <a:rPr lang="en-GB" sz="1100" dirty="0"/>
              <a:t>Learning about the different animals that can be found at the seaside.</a:t>
            </a:r>
          </a:p>
          <a:p>
            <a:pPr marL="285750" indent="-285750">
              <a:buFont typeface="Arial" panose="020B0604020202020204" pitchFamily="34" charset="0"/>
              <a:buChar char="•"/>
            </a:pPr>
            <a:r>
              <a:rPr lang="en-GB" sz="1100" dirty="0"/>
              <a:t>Using maps and globes to locate seas and oceans</a:t>
            </a:r>
          </a:p>
          <a:p>
            <a:pPr marL="285750" indent="-285750">
              <a:buFont typeface="Arial" panose="020B0604020202020204" pitchFamily="34" charset="0"/>
              <a:buChar char="•"/>
            </a:pPr>
            <a:r>
              <a:rPr lang="en-GB" sz="1100" dirty="0"/>
              <a:t>Learning about UK landmarks and places around Woking that are fun to visit during the holidays</a:t>
            </a:r>
          </a:p>
          <a:p>
            <a:pPr marL="285750" indent="-285750">
              <a:buFont typeface="Arial" panose="020B0604020202020204" pitchFamily="34" charset="0"/>
              <a:buChar char="•"/>
            </a:pPr>
            <a:r>
              <a:rPr lang="en-GB" sz="1100" dirty="0"/>
              <a:t>Looking at forests and cities as a holiday/day out destination.</a:t>
            </a:r>
          </a:p>
        </p:txBody>
      </p:sp>
      <p:sp>
        <p:nvSpPr>
          <p:cNvPr id="22" name="TextBox 21"/>
          <p:cNvSpPr txBox="1"/>
          <p:nvPr/>
        </p:nvSpPr>
        <p:spPr>
          <a:xfrm>
            <a:off x="5790154" y="126784"/>
            <a:ext cx="3210338" cy="1677382"/>
          </a:xfrm>
          <a:prstGeom prst="rect">
            <a:avLst/>
          </a:prstGeom>
          <a:noFill/>
        </p:spPr>
        <p:txBody>
          <a:bodyPr wrap="square" rtlCol="0">
            <a:spAutoFit/>
          </a:bodyPr>
          <a:lstStyle/>
          <a:p>
            <a:r>
              <a:rPr lang="en-GB" sz="1300" b="1" u="sng" dirty="0"/>
              <a:t>Expressive Arts and Design</a:t>
            </a:r>
          </a:p>
          <a:p>
            <a:r>
              <a:rPr lang="en-GB" sz="1300" dirty="0"/>
              <a:t>This half term we will be …….</a:t>
            </a:r>
          </a:p>
          <a:p>
            <a:pPr marL="171450" indent="-171450">
              <a:buFont typeface="Arial" pitchFamily="34" charset="0"/>
              <a:buChar char="•"/>
            </a:pPr>
            <a:r>
              <a:rPr lang="en-GB" sz="1300" dirty="0"/>
              <a:t> Learning how to sing different </a:t>
            </a:r>
          </a:p>
          <a:p>
            <a:r>
              <a:rPr lang="en-GB" sz="1300" dirty="0"/>
              <a:t>sea songs</a:t>
            </a:r>
          </a:p>
          <a:p>
            <a:pPr marL="171450" indent="-171450">
              <a:buFont typeface="Arial" pitchFamily="34" charset="0"/>
              <a:buChar char="•"/>
            </a:pPr>
            <a:r>
              <a:rPr lang="en-GB" sz="1300" dirty="0"/>
              <a:t>Viewing and critiquing the work of different famous artists.</a:t>
            </a:r>
          </a:p>
          <a:p>
            <a:pPr marL="171450" indent="-171450">
              <a:buFont typeface="Arial" pitchFamily="34" charset="0"/>
              <a:buChar char="•"/>
            </a:pPr>
            <a:r>
              <a:rPr lang="en-GB" sz="1300" dirty="0"/>
              <a:t>Create imaginative designs.</a:t>
            </a:r>
          </a:p>
          <a:p>
            <a:pPr marL="171450" indent="-171450">
              <a:buFont typeface="Arial" pitchFamily="34" charset="0"/>
              <a:buChar char="•"/>
            </a:pPr>
            <a:endParaRPr lang="en-GB" sz="1200" dirty="0"/>
          </a:p>
        </p:txBody>
      </p:sp>
      <p:sp>
        <p:nvSpPr>
          <p:cNvPr id="23" name="TextBox 22"/>
          <p:cNvSpPr txBox="1"/>
          <p:nvPr/>
        </p:nvSpPr>
        <p:spPr>
          <a:xfrm>
            <a:off x="5886951" y="2117113"/>
            <a:ext cx="2891227" cy="1754326"/>
          </a:xfrm>
          <a:prstGeom prst="rect">
            <a:avLst/>
          </a:prstGeom>
          <a:noFill/>
        </p:spPr>
        <p:txBody>
          <a:bodyPr wrap="square" rtlCol="0">
            <a:spAutoFit/>
          </a:bodyPr>
          <a:lstStyle/>
          <a:p>
            <a:r>
              <a:rPr lang="en-GB" sz="1200" b="1" u="sng" dirty="0"/>
              <a:t>  Communication and Language</a:t>
            </a:r>
          </a:p>
          <a:p>
            <a:r>
              <a:rPr lang="en-GB" sz="1100" dirty="0"/>
              <a:t>    </a:t>
            </a:r>
            <a:r>
              <a:rPr lang="en-GB" sz="1200" dirty="0"/>
              <a:t>This half term we will be…..</a:t>
            </a:r>
          </a:p>
          <a:p>
            <a:pPr marL="171450" indent="-171450">
              <a:buFont typeface="Arial" panose="020B0604020202020204" pitchFamily="34" charset="0"/>
              <a:buChar char="•"/>
            </a:pPr>
            <a:r>
              <a:rPr lang="en-GB" sz="1200" dirty="0"/>
              <a:t>Giving focused attention, responding appropriately even when actively engaged in another task</a:t>
            </a:r>
          </a:p>
          <a:p>
            <a:pPr marL="171450" indent="-171450">
              <a:buFont typeface="Arial" panose="020B0604020202020204" pitchFamily="34" charset="0"/>
              <a:buChar char="•"/>
            </a:pPr>
            <a:r>
              <a:rPr lang="en-GB" sz="1200" dirty="0"/>
              <a:t>Holding conversations with back and forth exchanges</a:t>
            </a:r>
          </a:p>
          <a:p>
            <a:pPr marL="171450" indent="-171450">
              <a:buFont typeface="Arial" panose="020B0604020202020204" pitchFamily="34" charset="0"/>
              <a:buChar char="•"/>
            </a:pPr>
            <a:r>
              <a:rPr lang="en-GB" sz="1200" dirty="0"/>
              <a:t>Listening and responding with relevant questions and comments.</a:t>
            </a:r>
          </a:p>
        </p:txBody>
      </p:sp>
      <p:sp>
        <p:nvSpPr>
          <p:cNvPr id="25" name="TextBox 24"/>
          <p:cNvSpPr txBox="1"/>
          <p:nvPr/>
        </p:nvSpPr>
        <p:spPr>
          <a:xfrm>
            <a:off x="3417193" y="85682"/>
            <a:ext cx="2310242" cy="1692771"/>
          </a:xfrm>
          <a:prstGeom prst="rect">
            <a:avLst/>
          </a:prstGeom>
          <a:noFill/>
        </p:spPr>
        <p:txBody>
          <a:bodyPr wrap="square" rtlCol="0">
            <a:spAutoFit/>
          </a:bodyPr>
          <a:lstStyle/>
          <a:p>
            <a:r>
              <a:rPr lang="en-GB" sz="1300" b="1" u="sng" dirty="0"/>
              <a:t>Physical Development</a:t>
            </a:r>
          </a:p>
          <a:p>
            <a:r>
              <a:rPr lang="en-GB" sz="1300" dirty="0"/>
              <a:t>This half term we will be…</a:t>
            </a:r>
          </a:p>
          <a:p>
            <a:pPr marL="285750" indent="-285750">
              <a:buFont typeface="Arial" panose="020B0604020202020204" pitchFamily="34" charset="0"/>
              <a:buChar char="•"/>
            </a:pPr>
            <a:r>
              <a:rPr lang="en-GB" sz="1300" dirty="0"/>
              <a:t>Practising our </a:t>
            </a:r>
            <a:r>
              <a:rPr lang="en-GB" sz="1300" dirty="0" err="1"/>
              <a:t>multiskills</a:t>
            </a:r>
            <a:r>
              <a:rPr lang="en-GB" sz="1300" dirty="0"/>
              <a:t> and flat races in preparation for Sports Day</a:t>
            </a:r>
          </a:p>
          <a:p>
            <a:pPr marL="285750" indent="-285750">
              <a:buFont typeface="Arial" panose="020B0604020202020204" pitchFamily="34" charset="0"/>
              <a:buChar char="•"/>
            </a:pPr>
            <a:r>
              <a:rPr lang="en-GB" sz="1300" dirty="0"/>
              <a:t>Ensuring we are forming letters following the handwriting policy.</a:t>
            </a:r>
          </a:p>
        </p:txBody>
      </p:sp>
      <p:sp>
        <p:nvSpPr>
          <p:cNvPr id="26" name="TextBox 25"/>
          <p:cNvSpPr txBox="1"/>
          <p:nvPr/>
        </p:nvSpPr>
        <p:spPr>
          <a:xfrm>
            <a:off x="264155" y="2122191"/>
            <a:ext cx="2985108" cy="1738938"/>
          </a:xfrm>
          <a:prstGeom prst="rect">
            <a:avLst/>
          </a:prstGeom>
          <a:noFill/>
        </p:spPr>
        <p:txBody>
          <a:bodyPr wrap="square" rtlCol="0">
            <a:spAutoFit/>
          </a:bodyPr>
          <a:lstStyle/>
          <a:p>
            <a:r>
              <a:rPr lang="en-GB" sz="1100" b="1" u="sng" dirty="0"/>
              <a:t>Personal, Social and Emotional  Development</a:t>
            </a:r>
          </a:p>
          <a:p>
            <a:r>
              <a:rPr lang="en-GB" sz="1200" dirty="0"/>
              <a:t> This half term we will be…</a:t>
            </a:r>
          </a:p>
          <a:p>
            <a:pPr marL="171450" indent="-171450">
              <a:buFont typeface="Arial" panose="020B0604020202020204" pitchFamily="34" charset="0"/>
              <a:buChar char="•"/>
            </a:pPr>
            <a:r>
              <a:rPr lang="en-GB" sz="1200" dirty="0"/>
              <a:t>Revisiting how to manage our own basic needs</a:t>
            </a:r>
          </a:p>
          <a:p>
            <a:pPr marL="171450" indent="-171450">
              <a:buFont typeface="Arial" panose="020B0604020202020204" pitchFamily="34" charset="0"/>
              <a:buChar char="•"/>
            </a:pPr>
            <a:r>
              <a:rPr lang="en-GB" sz="1200" dirty="0"/>
              <a:t>Revisiting the reasons for rules and knowing right from wrong.</a:t>
            </a:r>
          </a:p>
          <a:p>
            <a:pPr marL="171450" indent="-171450">
              <a:buFont typeface="Arial" panose="020B0604020202020204" pitchFamily="34" charset="0"/>
              <a:buChar char="•"/>
            </a:pPr>
            <a:r>
              <a:rPr lang="en-GB" sz="1200" dirty="0"/>
              <a:t>Revisit learning about our feelings.</a:t>
            </a:r>
          </a:p>
          <a:p>
            <a:pPr marL="171450" indent="-171450">
              <a:buFont typeface="Arial" panose="020B0604020202020204" pitchFamily="34" charset="0"/>
              <a:buChar char="•"/>
            </a:pPr>
            <a:r>
              <a:rPr lang="en-GB" sz="1200" dirty="0"/>
              <a:t>Prepare for the changes to a new year group.</a:t>
            </a:r>
          </a:p>
        </p:txBody>
      </p:sp>
      <p:pic>
        <p:nvPicPr>
          <p:cNvPr id="1040" name="Picture 16" descr="Image result for cartoon pencil">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6980" y="6174154"/>
            <a:ext cx="637989" cy="637989"/>
          </a:xfrm>
          <a:prstGeom prst="rect">
            <a:avLst/>
          </a:prstGeom>
          <a:noFill/>
          <a:extLst>
            <a:ext uri="{909E8E84-426E-40DD-AFC4-6F175D3DCCD1}">
              <a14:hiddenFill xmlns:a14="http://schemas.microsoft.com/office/drawing/2010/main">
                <a:solidFill>
                  <a:srgbClr val="FFFFFF"/>
                </a:solidFill>
              </a14:hiddenFill>
            </a:ext>
          </a:extLst>
        </p:spPr>
      </p:pic>
      <p:sp>
        <p:nvSpPr>
          <p:cNvPr id="30" name="AutoShape 20" descr="Image result for cartoon question mar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1" name="AutoShape 22" descr="Image result for cartoon question mark"/>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1026" name="Picture 2" descr="Image result for cartoon paintbrush and palette">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57260" y="-19776"/>
            <a:ext cx="938842" cy="889072"/>
          </a:xfrm>
          <a:prstGeom prst="rect">
            <a:avLst/>
          </a:prstGeom>
          <a:noFill/>
          <a:extLst>
            <a:ext uri="{909E8E84-426E-40DD-AFC4-6F175D3DCCD1}">
              <a14:hiddenFill xmlns:a14="http://schemas.microsoft.com/office/drawing/2010/main">
                <a:solidFill>
                  <a:srgbClr val="FFFFFF"/>
                </a:solidFill>
              </a14:hiddenFill>
            </a:ext>
          </a:extLst>
        </p:spPr>
      </p:pic>
      <p:sp>
        <p:nvSpPr>
          <p:cNvPr id="15" name="Rounded Rectangle 14"/>
          <p:cNvSpPr/>
          <p:nvPr/>
        </p:nvSpPr>
        <p:spPr>
          <a:xfrm>
            <a:off x="3851919" y="3908799"/>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3090276" y="1973610"/>
            <a:ext cx="2773920" cy="1815882"/>
          </a:xfrm>
          <a:prstGeom prst="rect">
            <a:avLst/>
          </a:prstGeom>
          <a:noFill/>
        </p:spPr>
        <p:txBody>
          <a:bodyPr wrap="square" lIns="91440" tIns="45720" rIns="91440" bIns="45720">
            <a:spAutoFit/>
          </a:bodyPr>
          <a:lstStyle/>
          <a:p>
            <a:pPr algn="ctr"/>
            <a:endParaRPr lang="en-US" sz="2800" b="1" dirty="0">
              <a:ln w="17780" cmpd="sng">
                <a:solidFill>
                  <a:schemeClr val="tx1"/>
                </a:solidFill>
                <a:prstDash val="solid"/>
                <a:miter lim="800000"/>
              </a:ln>
              <a:solidFill>
                <a:srgbClr val="92D050"/>
              </a:solidFill>
              <a:effectLst>
                <a:outerShdw blurRad="50800" algn="tl" rotWithShape="0">
                  <a:srgbClr val="000000"/>
                </a:outerShdw>
              </a:effectLst>
            </a:endParaRPr>
          </a:p>
          <a:p>
            <a:pPr algn="ctr"/>
            <a:r>
              <a:rPr lang="en-US" sz="2800" b="1" dirty="0">
                <a:ln w="17780" cmpd="sng">
                  <a:solidFill>
                    <a:schemeClr val="tx1"/>
                  </a:solidFill>
                  <a:prstDash val="solid"/>
                  <a:miter lim="800000"/>
                </a:ln>
                <a:solidFill>
                  <a:srgbClr val="92D050"/>
                </a:solidFill>
                <a:effectLst>
                  <a:outerShdw blurRad="50800" algn="tl" rotWithShape="0">
                    <a:srgbClr val="000000"/>
                  </a:outerShdw>
                </a:effectLst>
              </a:rPr>
              <a:t>What is your favorite place to visit?</a:t>
            </a:r>
            <a:endParaRPr lang="en-US" sz="2800" b="1" cap="none" spc="0" dirty="0">
              <a:ln w="17780" cmpd="sng">
                <a:solidFill>
                  <a:schemeClr val="tx1"/>
                </a:solidFill>
                <a:prstDash val="solid"/>
                <a:miter lim="800000"/>
              </a:ln>
              <a:solidFill>
                <a:srgbClr val="92D050"/>
              </a:solidFill>
              <a:effectLst>
                <a:outerShdw blurRad="50800" algn="tl" rotWithShape="0">
                  <a:srgbClr val="000000"/>
                </a:outerShdw>
              </a:effectLst>
            </a:endParaRPr>
          </a:p>
        </p:txBody>
      </p:sp>
      <p:pic>
        <p:nvPicPr>
          <p:cNvPr id="39" name="Picture 6" descr="Seahorse PNG Clip Art - Best WEB Clipart">
            <a:extLst>
              <a:ext uri="{FF2B5EF4-FFF2-40B4-BE49-F238E27FC236}">
                <a16:creationId xmlns:a16="http://schemas.microsoft.com/office/drawing/2014/main" id="{0A524FFF-F2B4-4634-89B5-E0048CCD7456}"/>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96002" y="3820313"/>
            <a:ext cx="623479" cy="126630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Boat (barco) | Boat cartoon, Boat, Clip art">
            <a:extLst>
              <a:ext uri="{FF2B5EF4-FFF2-40B4-BE49-F238E27FC236}">
                <a16:creationId xmlns:a16="http://schemas.microsoft.com/office/drawing/2014/main" id="{9F61E1CA-B71F-4ABD-903A-DB3D57FBD44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43789" y="4176434"/>
            <a:ext cx="1048349" cy="82459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4194C9D5-E628-74E1-CAC5-2A29CE662987}"/>
              </a:ext>
            </a:extLst>
          </p:cNvPr>
          <p:cNvPicPr>
            <a:picLocks noChangeAspect="1"/>
          </p:cNvPicPr>
          <p:nvPr/>
        </p:nvPicPr>
        <p:blipFill>
          <a:blip r:embed="rId9"/>
          <a:stretch>
            <a:fillRect/>
          </a:stretch>
        </p:blipFill>
        <p:spPr>
          <a:xfrm>
            <a:off x="487962" y="4100348"/>
            <a:ext cx="1224137" cy="706233"/>
          </a:xfrm>
          <a:prstGeom prst="rect">
            <a:avLst/>
          </a:prstGeom>
        </p:spPr>
      </p:pic>
      <p:pic>
        <p:nvPicPr>
          <p:cNvPr id="8" name="Picture 7">
            <a:extLst>
              <a:ext uri="{FF2B5EF4-FFF2-40B4-BE49-F238E27FC236}">
                <a16:creationId xmlns:a16="http://schemas.microsoft.com/office/drawing/2014/main" id="{DCDF90B3-1511-1A45-1562-BFD67BAC65BE}"/>
              </a:ext>
            </a:extLst>
          </p:cNvPr>
          <p:cNvPicPr>
            <a:picLocks noChangeAspect="1"/>
          </p:cNvPicPr>
          <p:nvPr/>
        </p:nvPicPr>
        <p:blipFill>
          <a:blip r:embed="rId10"/>
          <a:stretch>
            <a:fillRect/>
          </a:stretch>
        </p:blipFill>
        <p:spPr>
          <a:xfrm>
            <a:off x="7365578" y="4154513"/>
            <a:ext cx="1225402" cy="701101"/>
          </a:xfrm>
          <a:prstGeom prst="rect">
            <a:avLst/>
          </a:prstGeom>
        </p:spPr>
      </p:pic>
      <p:pic>
        <p:nvPicPr>
          <p:cNvPr id="16" name="Picture 15">
            <a:extLst>
              <a:ext uri="{FF2B5EF4-FFF2-40B4-BE49-F238E27FC236}">
                <a16:creationId xmlns:a16="http://schemas.microsoft.com/office/drawing/2014/main" id="{BC3F32C4-8DA6-0D60-A0AB-A7E0B9C85FC4}"/>
              </a:ext>
            </a:extLst>
          </p:cNvPr>
          <p:cNvPicPr>
            <a:picLocks noChangeAspect="1"/>
          </p:cNvPicPr>
          <p:nvPr/>
        </p:nvPicPr>
        <p:blipFill>
          <a:blip r:embed="rId11"/>
          <a:stretch>
            <a:fillRect/>
          </a:stretch>
        </p:blipFill>
        <p:spPr>
          <a:xfrm>
            <a:off x="6279649" y="3816180"/>
            <a:ext cx="627942" cy="1261981"/>
          </a:xfrm>
          <a:prstGeom prst="rect">
            <a:avLst/>
          </a:prstGeom>
        </p:spPr>
      </p:pic>
    </p:spTree>
    <p:extLst>
      <p:ext uri="{BB962C8B-B14F-4D97-AF65-F5344CB8AC3E}">
        <p14:creationId xmlns:p14="http://schemas.microsoft.com/office/powerpoint/2010/main" val="2024085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3421200" y="5317858"/>
            <a:ext cx="4536698" cy="13426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p:nvSpPr>
        <p:spPr>
          <a:xfrm>
            <a:off x="7956376" y="5313318"/>
            <a:ext cx="1087181" cy="13377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angle 23"/>
          <p:cNvSpPr/>
          <p:nvPr/>
        </p:nvSpPr>
        <p:spPr>
          <a:xfrm>
            <a:off x="3421200" y="1486723"/>
            <a:ext cx="5615647" cy="3696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ounded Rectangle 6"/>
          <p:cNvSpPr/>
          <p:nvPr/>
        </p:nvSpPr>
        <p:spPr>
          <a:xfrm>
            <a:off x="3583518" y="188909"/>
            <a:ext cx="2773920" cy="8746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3498481" y="350661"/>
            <a:ext cx="2858957" cy="707886"/>
          </a:xfrm>
          <a:prstGeom prst="rect">
            <a:avLst/>
          </a:prstGeom>
          <a:noFill/>
        </p:spPr>
        <p:txBody>
          <a:bodyPr wrap="square" lIns="91440" tIns="45720" rIns="91440" bIns="45720">
            <a:spAutoFit/>
          </a:bodyPr>
          <a:lstStyle/>
          <a:p>
            <a:pPr algn="ctr"/>
            <a:r>
              <a:rPr lang="en-US" sz="2000" b="1" cap="none" spc="0" dirty="0">
                <a:ln w="17780" cmpd="sng">
                  <a:solidFill>
                    <a:schemeClr val="tx1"/>
                  </a:solidFill>
                  <a:prstDash val="solid"/>
                  <a:miter lim="800000"/>
                </a:ln>
                <a:solidFill>
                  <a:srgbClr val="92D050"/>
                </a:solidFill>
                <a:effectLst>
                  <a:outerShdw blurRad="50800" algn="tl" rotWithShape="0">
                    <a:srgbClr val="000000"/>
                  </a:outerShdw>
                </a:effectLst>
              </a:rPr>
              <a:t>What is your favorite place to visit?</a:t>
            </a:r>
          </a:p>
        </p:txBody>
      </p:sp>
      <p:sp>
        <p:nvSpPr>
          <p:cNvPr id="29" name="Rectangle 28"/>
          <p:cNvSpPr/>
          <p:nvPr/>
        </p:nvSpPr>
        <p:spPr>
          <a:xfrm>
            <a:off x="150318" y="1537808"/>
            <a:ext cx="3139589" cy="51794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ounded Rectangle 12"/>
          <p:cNvSpPr/>
          <p:nvPr/>
        </p:nvSpPr>
        <p:spPr>
          <a:xfrm>
            <a:off x="7759844" y="101918"/>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ounded Rectangle 17"/>
          <p:cNvSpPr/>
          <p:nvPr/>
        </p:nvSpPr>
        <p:spPr>
          <a:xfrm>
            <a:off x="6517239" y="91917"/>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ounded Rectangle 4"/>
          <p:cNvSpPr/>
          <p:nvPr/>
        </p:nvSpPr>
        <p:spPr>
          <a:xfrm>
            <a:off x="103405" y="115726"/>
            <a:ext cx="1084219"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p:cNvSpPr txBox="1"/>
          <p:nvPr/>
        </p:nvSpPr>
        <p:spPr>
          <a:xfrm flipH="1">
            <a:off x="5886950" y="903360"/>
            <a:ext cx="1691415" cy="276999"/>
          </a:xfrm>
          <a:prstGeom prst="rect">
            <a:avLst/>
          </a:prstGeom>
          <a:noFill/>
        </p:spPr>
        <p:txBody>
          <a:bodyPr wrap="square" rtlCol="0">
            <a:spAutoFit/>
          </a:bodyPr>
          <a:lstStyle/>
          <a:p>
            <a:r>
              <a:rPr lang="en-GB" sz="1200" b="1" u="sng" dirty="0"/>
              <a:t>  </a:t>
            </a:r>
            <a:endParaRPr lang="en-GB" sz="1200" dirty="0"/>
          </a:p>
        </p:txBody>
      </p:sp>
      <p:sp>
        <p:nvSpPr>
          <p:cNvPr id="30" name="AutoShape 20" descr="Image result for cartoon question mar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1" name="AutoShape 22" descr="Image result for cartoon question mark"/>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2" name="TextBox 31"/>
          <p:cNvSpPr txBox="1"/>
          <p:nvPr/>
        </p:nvSpPr>
        <p:spPr>
          <a:xfrm>
            <a:off x="3179941" y="2470153"/>
            <a:ext cx="219932" cy="261610"/>
          </a:xfrm>
          <a:prstGeom prst="rect">
            <a:avLst/>
          </a:prstGeom>
          <a:noFill/>
        </p:spPr>
        <p:txBody>
          <a:bodyPr wrap="none" rtlCol="0">
            <a:spAutoFit/>
          </a:bodyPr>
          <a:lstStyle/>
          <a:p>
            <a:r>
              <a:rPr lang="en-GB" sz="1100" dirty="0">
                <a:latin typeface="+mj-lt"/>
              </a:rPr>
              <a:t>.</a:t>
            </a:r>
          </a:p>
        </p:txBody>
      </p:sp>
      <p:sp>
        <p:nvSpPr>
          <p:cNvPr id="40" name="Rounded Rectangle 39"/>
          <p:cNvSpPr/>
          <p:nvPr/>
        </p:nvSpPr>
        <p:spPr>
          <a:xfrm>
            <a:off x="1221001" y="91917"/>
            <a:ext cx="1084219"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ounded Rectangle 40"/>
          <p:cNvSpPr/>
          <p:nvPr/>
        </p:nvSpPr>
        <p:spPr>
          <a:xfrm>
            <a:off x="2343691" y="106509"/>
            <a:ext cx="1084219"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p:cNvSpPr txBox="1"/>
          <p:nvPr/>
        </p:nvSpPr>
        <p:spPr>
          <a:xfrm>
            <a:off x="91553" y="1450738"/>
            <a:ext cx="3087612" cy="5355312"/>
          </a:xfrm>
          <a:prstGeom prst="rect">
            <a:avLst/>
          </a:prstGeom>
          <a:noFill/>
        </p:spPr>
        <p:txBody>
          <a:bodyPr wrap="square" rtlCol="0">
            <a:spAutoFit/>
          </a:bodyPr>
          <a:lstStyle/>
          <a:p>
            <a:r>
              <a:rPr lang="en-GB" sz="1900" b="1" dirty="0"/>
              <a:t>Topic words:  </a:t>
            </a:r>
          </a:p>
          <a:p>
            <a:r>
              <a:rPr lang="en-GB" sz="1900" dirty="0"/>
              <a:t>seashore, crab, hermit crab, shell, anemone, starfish, rock pool, seaweed, gull, cliff, limpet, barnacle, seal, herbivore, carnivore, omnivore, marine, sea, ocean, shark, whale, dolphin, squid, octopus, jellyfish, fish, scales, gills, tail, fin, sailor, pirate, map, treasure, boat, ship, galleon, compass, north, south, east, west, captain, crew, deck, rigging, crows nest, Jolly Roger, island, anchor, sail, oar, rudder, coastguard, life jacket, lifeboat, waterproof.</a:t>
            </a:r>
          </a:p>
        </p:txBody>
      </p:sp>
      <p:sp>
        <p:nvSpPr>
          <p:cNvPr id="4" name="TextBox 3"/>
          <p:cNvSpPr txBox="1"/>
          <p:nvPr/>
        </p:nvSpPr>
        <p:spPr>
          <a:xfrm>
            <a:off x="3433193" y="5337894"/>
            <a:ext cx="4530407" cy="1277273"/>
          </a:xfrm>
          <a:prstGeom prst="rect">
            <a:avLst/>
          </a:prstGeom>
          <a:noFill/>
        </p:spPr>
        <p:txBody>
          <a:bodyPr wrap="none" rtlCol="0">
            <a:spAutoFit/>
          </a:bodyPr>
          <a:lstStyle/>
          <a:p>
            <a:r>
              <a:rPr lang="en-GB" sz="1100" b="1" dirty="0"/>
              <a:t>Supporting learning at home:</a:t>
            </a:r>
          </a:p>
          <a:p>
            <a:pPr marL="171450" indent="-171450">
              <a:buFont typeface="Arial" pitchFamily="34" charset="0"/>
              <a:buChar char="•"/>
            </a:pPr>
            <a:r>
              <a:rPr lang="en-GB" sz="1100" dirty="0"/>
              <a:t>Daily reading </a:t>
            </a:r>
          </a:p>
          <a:p>
            <a:pPr marL="171450" indent="-171450">
              <a:buFont typeface="Arial" pitchFamily="34" charset="0"/>
              <a:buChar char="•"/>
            </a:pPr>
            <a:r>
              <a:rPr lang="en-GB" sz="1100" dirty="0"/>
              <a:t>Sound sheets- rehearsing letter formation</a:t>
            </a:r>
          </a:p>
          <a:p>
            <a:pPr marL="171450" indent="-171450">
              <a:buFont typeface="Arial" pitchFamily="34" charset="0"/>
              <a:buChar char="•"/>
            </a:pPr>
            <a:r>
              <a:rPr lang="en-GB" sz="1100" dirty="0">
                <a:hlinkClick r:id="rId3"/>
              </a:rPr>
              <a:t>http://www.bbc.co.uk/schools/scienceclips/ages/5_6/science_5_6.shtml</a:t>
            </a:r>
            <a:endParaRPr lang="en-GB" sz="1100" dirty="0"/>
          </a:p>
          <a:p>
            <a:pPr marL="171450" indent="-171450">
              <a:buFont typeface="Arial" pitchFamily="34" charset="0"/>
              <a:buChar char="•"/>
            </a:pPr>
            <a:r>
              <a:rPr lang="en-GB" sz="1100" dirty="0"/>
              <a:t> </a:t>
            </a:r>
            <a:r>
              <a:rPr lang="en-GB" sz="1100" dirty="0">
                <a:hlinkClick r:id="rId4"/>
              </a:rPr>
              <a:t>http://www.phonicsplay.co.uk/</a:t>
            </a:r>
            <a:r>
              <a:rPr lang="en-GB" sz="1100" dirty="0"/>
              <a:t> Phase 2 – game “Obb and Bob” </a:t>
            </a:r>
          </a:p>
          <a:p>
            <a:pPr marL="171450" indent="-171450">
              <a:buFont typeface="Arial" pitchFamily="34" charset="0"/>
              <a:buChar char="•"/>
            </a:pPr>
            <a:r>
              <a:rPr lang="en-GB" sz="1100" dirty="0"/>
              <a:t>Cbeebies- Number blocks &amp; Alpha blocks </a:t>
            </a:r>
          </a:p>
          <a:p>
            <a:r>
              <a:rPr lang="en-GB" sz="1100" dirty="0"/>
              <a:t> </a:t>
            </a:r>
          </a:p>
        </p:txBody>
      </p:sp>
      <p:sp>
        <p:nvSpPr>
          <p:cNvPr id="12" name="TextBox 11"/>
          <p:cNvSpPr txBox="1"/>
          <p:nvPr/>
        </p:nvSpPr>
        <p:spPr>
          <a:xfrm>
            <a:off x="7898284" y="5696606"/>
            <a:ext cx="1226007" cy="900246"/>
          </a:xfrm>
          <a:prstGeom prst="rect">
            <a:avLst/>
          </a:prstGeom>
          <a:noFill/>
        </p:spPr>
        <p:txBody>
          <a:bodyPr wrap="square" rtlCol="0">
            <a:spAutoFit/>
          </a:bodyPr>
          <a:lstStyle/>
          <a:p>
            <a:r>
              <a:rPr lang="en-GB" sz="1050" dirty="0"/>
              <a:t>Please keep PE kits in school. They will be returned at the end of each half term for washing.</a:t>
            </a:r>
          </a:p>
        </p:txBody>
      </p:sp>
      <p:pic>
        <p:nvPicPr>
          <p:cNvPr id="14" name="Picture 2" descr="Image result for cartoon children doing PE">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50176" y="5373005"/>
            <a:ext cx="495400" cy="357891"/>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3449068" y="1535622"/>
            <a:ext cx="5530078" cy="600164"/>
          </a:xfrm>
          <a:prstGeom prst="rect">
            <a:avLst/>
          </a:prstGeom>
          <a:noFill/>
        </p:spPr>
        <p:txBody>
          <a:bodyPr wrap="square" rtlCol="0">
            <a:spAutoFit/>
          </a:bodyPr>
          <a:lstStyle/>
          <a:p>
            <a:r>
              <a:rPr lang="en-GB" sz="1100" b="1" dirty="0"/>
              <a:t>Home Learning Challenges </a:t>
            </a:r>
          </a:p>
          <a:p>
            <a:r>
              <a:rPr lang="en-GB" sz="1100" dirty="0"/>
              <a:t>Select from the list below the activities that you would like to do as your home learning </a:t>
            </a:r>
          </a:p>
          <a:p>
            <a:r>
              <a:rPr lang="en-GB" sz="1100" dirty="0"/>
              <a:t>challenges. You can present your challenges in any way. Have fun and be creative. </a:t>
            </a:r>
          </a:p>
        </p:txBody>
      </p:sp>
      <p:sp>
        <p:nvSpPr>
          <p:cNvPr id="20" name="Rectangle 19"/>
          <p:cNvSpPr/>
          <p:nvPr/>
        </p:nvSpPr>
        <p:spPr>
          <a:xfrm>
            <a:off x="4067944" y="2282137"/>
            <a:ext cx="1368152" cy="755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Rectangle 41"/>
          <p:cNvSpPr/>
          <p:nvPr/>
        </p:nvSpPr>
        <p:spPr>
          <a:xfrm>
            <a:off x="4006267" y="3318700"/>
            <a:ext cx="1420530" cy="755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Rectangle 43"/>
          <p:cNvSpPr/>
          <p:nvPr/>
        </p:nvSpPr>
        <p:spPr>
          <a:xfrm>
            <a:off x="4752020" y="4191019"/>
            <a:ext cx="1368152" cy="9297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Rectangle 44"/>
          <p:cNvSpPr/>
          <p:nvPr/>
        </p:nvSpPr>
        <p:spPr>
          <a:xfrm>
            <a:off x="6811859" y="2282136"/>
            <a:ext cx="1368152" cy="8122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Rectangle 49"/>
          <p:cNvSpPr/>
          <p:nvPr/>
        </p:nvSpPr>
        <p:spPr>
          <a:xfrm>
            <a:off x="6457719" y="4260224"/>
            <a:ext cx="1460796" cy="8127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7109713" y="3318701"/>
            <a:ext cx="1368152" cy="7141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TextBox 20"/>
          <p:cNvSpPr txBox="1"/>
          <p:nvPr/>
        </p:nvSpPr>
        <p:spPr>
          <a:xfrm>
            <a:off x="6813412" y="2282137"/>
            <a:ext cx="207108" cy="338554"/>
          </a:xfrm>
          <a:prstGeom prst="rect">
            <a:avLst/>
          </a:prstGeom>
          <a:noFill/>
        </p:spPr>
        <p:txBody>
          <a:bodyPr wrap="none" rtlCol="0">
            <a:spAutoFit/>
          </a:bodyPr>
          <a:lstStyle/>
          <a:p>
            <a:r>
              <a:rPr lang="en-GB" sz="800" dirty="0"/>
              <a:t> </a:t>
            </a:r>
          </a:p>
          <a:p>
            <a:endParaRPr lang="en-GB" sz="800" dirty="0"/>
          </a:p>
        </p:txBody>
      </p:sp>
      <p:sp>
        <p:nvSpPr>
          <p:cNvPr id="22" name="TextBox 21"/>
          <p:cNvSpPr txBox="1"/>
          <p:nvPr/>
        </p:nvSpPr>
        <p:spPr>
          <a:xfrm>
            <a:off x="4019420" y="2248163"/>
            <a:ext cx="1434793" cy="861774"/>
          </a:xfrm>
          <a:prstGeom prst="rect">
            <a:avLst/>
          </a:prstGeom>
          <a:noFill/>
        </p:spPr>
        <p:txBody>
          <a:bodyPr wrap="square" rtlCol="0">
            <a:spAutoFit/>
          </a:bodyPr>
          <a:lstStyle/>
          <a:p>
            <a:r>
              <a:rPr lang="en-GB" sz="1000" u="sng" dirty="0"/>
              <a:t>Treasure Chest</a:t>
            </a:r>
          </a:p>
          <a:p>
            <a:r>
              <a:rPr lang="en-GB" sz="1000" dirty="0"/>
              <a:t>Make a treasure chest containing all your special objects from this year.</a:t>
            </a:r>
          </a:p>
        </p:txBody>
      </p:sp>
      <p:sp>
        <p:nvSpPr>
          <p:cNvPr id="25" name="TextBox 24"/>
          <p:cNvSpPr txBox="1"/>
          <p:nvPr/>
        </p:nvSpPr>
        <p:spPr>
          <a:xfrm>
            <a:off x="6410210" y="4211225"/>
            <a:ext cx="1488074" cy="861774"/>
          </a:xfrm>
          <a:prstGeom prst="rect">
            <a:avLst/>
          </a:prstGeom>
          <a:noFill/>
        </p:spPr>
        <p:txBody>
          <a:bodyPr wrap="square" rtlCol="0">
            <a:spAutoFit/>
          </a:bodyPr>
          <a:lstStyle/>
          <a:p>
            <a:r>
              <a:rPr lang="en-GB" sz="1000" u="sng" dirty="0"/>
              <a:t>Treasure Map</a:t>
            </a:r>
          </a:p>
          <a:p>
            <a:r>
              <a:rPr lang="en-GB" sz="1000" dirty="0"/>
              <a:t>Draw a map of your garden. Where would you hide the treasure? X marks the spot!</a:t>
            </a:r>
          </a:p>
        </p:txBody>
      </p:sp>
      <p:sp>
        <p:nvSpPr>
          <p:cNvPr id="26" name="TextBox 25"/>
          <p:cNvSpPr txBox="1"/>
          <p:nvPr/>
        </p:nvSpPr>
        <p:spPr>
          <a:xfrm>
            <a:off x="3932093" y="3333194"/>
            <a:ext cx="1617210" cy="707886"/>
          </a:xfrm>
          <a:prstGeom prst="rect">
            <a:avLst/>
          </a:prstGeom>
          <a:noFill/>
        </p:spPr>
        <p:txBody>
          <a:bodyPr wrap="square" rtlCol="0">
            <a:spAutoFit/>
          </a:bodyPr>
          <a:lstStyle/>
          <a:p>
            <a:r>
              <a:rPr lang="en-GB" sz="1000" u="sng" dirty="0"/>
              <a:t>Wish you were here</a:t>
            </a:r>
          </a:p>
          <a:p>
            <a:r>
              <a:rPr lang="en-GB" sz="1000" dirty="0"/>
              <a:t>Pretend you are at the seaside. Send a postcard to your friends.</a:t>
            </a:r>
          </a:p>
        </p:txBody>
      </p:sp>
      <p:sp>
        <p:nvSpPr>
          <p:cNvPr id="34" name="TextBox 33"/>
          <p:cNvSpPr txBox="1"/>
          <p:nvPr/>
        </p:nvSpPr>
        <p:spPr>
          <a:xfrm>
            <a:off x="4713076" y="4144171"/>
            <a:ext cx="1460796" cy="861774"/>
          </a:xfrm>
          <a:prstGeom prst="rect">
            <a:avLst/>
          </a:prstGeom>
          <a:noFill/>
        </p:spPr>
        <p:txBody>
          <a:bodyPr wrap="square" rtlCol="0">
            <a:spAutoFit/>
          </a:bodyPr>
          <a:lstStyle/>
          <a:p>
            <a:r>
              <a:rPr lang="en-GB" sz="1000" u="sng" dirty="0"/>
              <a:t>Shipwreck</a:t>
            </a:r>
          </a:p>
          <a:p>
            <a:r>
              <a:rPr lang="en-GB" sz="1000" dirty="0"/>
              <a:t>Use junk modelling to create a shipwreck. What can you use for the different parts?</a:t>
            </a:r>
          </a:p>
        </p:txBody>
      </p:sp>
      <p:sp>
        <p:nvSpPr>
          <p:cNvPr id="36" name="TextBox 35"/>
          <p:cNvSpPr txBox="1"/>
          <p:nvPr/>
        </p:nvSpPr>
        <p:spPr>
          <a:xfrm>
            <a:off x="6760923" y="2263254"/>
            <a:ext cx="1423014" cy="861774"/>
          </a:xfrm>
          <a:prstGeom prst="rect">
            <a:avLst/>
          </a:prstGeom>
          <a:noFill/>
        </p:spPr>
        <p:txBody>
          <a:bodyPr wrap="square" rtlCol="0">
            <a:spAutoFit/>
          </a:bodyPr>
          <a:lstStyle/>
          <a:p>
            <a:r>
              <a:rPr lang="en-GB" sz="1000" u="sng" dirty="0"/>
              <a:t>Under the Sea</a:t>
            </a:r>
          </a:p>
          <a:p>
            <a:r>
              <a:rPr lang="en-GB" sz="1000" dirty="0"/>
              <a:t>Design your own sea animal. How do they move? What do they eat?</a:t>
            </a:r>
          </a:p>
        </p:txBody>
      </p:sp>
      <p:sp>
        <p:nvSpPr>
          <p:cNvPr id="38" name="TextBox 37"/>
          <p:cNvSpPr txBox="1"/>
          <p:nvPr/>
        </p:nvSpPr>
        <p:spPr>
          <a:xfrm>
            <a:off x="7076334" y="3317968"/>
            <a:ext cx="1434910" cy="707886"/>
          </a:xfrm>
          <a:prstGeom prst="rect">
            <a:avLst/>
          </a:prstGeom>
          <a:noFill/>
        </p:spPr>
        <p:txBody>
          <a:bodyPr wrap="square" rtlCol="0">
            <a:spAutoFit/>
          </a:bodyPr>
          <a:lstStyle/>
          <a:p>
            <a:r>
              <a:rPr lang="en-GB" sz="1000" u="sng" dirty="0"/>
              <a:t>Ready to Go</a:t>
            </a:r>
          </a:p>
          <a:p>
            <a:r>
              <a:rPr lang="en-GB" sz="1000" dirty="0"/>
              <a:t>Pack your bag for the seaside. What do you need to remember?</a:t>
            </a:r>
          </a:p>
        </p:txBody>
      </p:sp>
      <p:pic>
        <p:nvPicPr>
          <p:cNvPr id="1030" name="Picture 6" descr="Image result for cartoon thinking hat">
            <a:hlinkClick r:id="rId7"/>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5668431" y="2631399"/>
            <a:ext cx="1010883" cy="1481164"/>
          </a:xfrm>
          <a:prstGeom prst="rect">
            <a:avLst/>
          </a:prstGeom>
          <a:noFill/>
          <a:extLst>
            <a:ext uri="{909E8E84-426E-40DD-AFC4-6F175D3DCCD1}">
              <a14:hiddenFill xmlns:a14="http://schemas.microsoft.com/office/drawing/2010/main">
                <a:solidFill>
                  <a:srgbClr val="FFFFFF"/>
                </a:solidFill>
              </a14:hiddenFill>
            </a:ext>
          </a:extLst>
        </p:spPr>
      </p:pic>
      <p:sp>
        <p:nvSpPr>
          <p:cNvPr id="39" name="Rectangle 38"/>
          <p:cNvSpPr/>
          <p:nvPr/>
        </p:nvSpPr>
        <p:spPr>
          <a:xfrm>
            <a:off x="8232004" y="2731763"/>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8" name="Rectangle 57"/>
          <p:cNvSpPr/>
          <p:nvPr/>
        </p:nvSpPr>
        <p:spPr>
          <a:xfrm>
            <a:off x="3652809" y="3758701"/>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Rectangle 58"/>
          <p:cNvSpPr/>
          <p:nvPr/>
        </p:nvSpPr>
        <p:spPr>
          <a:xfrm>
            <a:off x="7918515" y="4684975"/>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p:cNvSpPr/>
          <p:nvPr/>
        </p:nvSpPr>
        <p:spPr>
          <a:xfrm>
            <a:off x="4355976" y="4695616"/>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Rectangle 60"/>
          <p:cNvSpPr/>
          <p:nvPr/>
        </p:nvSpPr>
        <p:spPr>
          <a:xfrm>
            <a:off x="3674335" y="2705107"/>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2" name="Rectangle 61"/>
          <p:cNvSpPr/>
          <p:nvPr/>
        </p:nvSpPr>
        <p:spPr>
          <a:xfrm>
            <a:off x="8566248" y="3771657"/>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32" name="Picture 8" descr="Image result for cartoon numbers">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rot="623071">
            <a:off x="2615788" y="2904484"/>
            <a:ext cx="982458" cy="547668"/>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8" descr="Boat (barco) | Boat cartoon, Boat, Clip art">
            <a:extLst>
              <a:ext uri="{FF2B5EF4-FFF2-40B4-BE49-F238E27FC236}">
                <a16:creationId xmlns:a16="http://schemas.microsoft.com/office/drawing/2014/main" id="{638B2A28-A6DC-42B2-9EC7-E5A2D407A162}"/>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430940" y="395798"/>
            <a:ext cx="887397" cy="697992"/>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4" descr="Free Crab Clipart Png, Download Free Crab Clipart Png png images, Free  ClipArts on Clipart Library">
            <a:extLst>
              <a:ext uri="{FF2B5EF4-FFF2-40B4-BE49-F238E27FC236}">
                <a16:creationId xmlns:a16="http://schemas.microsoft.com/office/drawing/2014/main" id="{4A14605F-2CDF-4F54-BD30-FF5C0A06BBAF}"/>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776365" y="395349"/>
            <a:ext cx="1150663" cy="77975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675E9183-D522-619A-87DB-4774F471308C}"/>
              </a:ext>
            </a:extLst>
          </p:cNvPr>
          <p:cNvPicPr>
            <a:picLocks noChangeAspect="1"/>
          </p:cNvPicPr>
          <p:nvPr/>
        </p:nvPicPr>
        <p:blipFill>
          <a:blip r:embed="rId13"/>
          <a:stretch>
            <a:fillRect/>
          </a:stretch>
        </p:blipFill>
        <p:spPr>
          <a:xfrm>
            <a:off x="45828" y="373620"/>
            <a:ext cx="1146147" cy="780356"/>
          </a:xfrm>
          <a:prstGeom prst="rect">
            <a:avLst/>
          </a:prstGeom>
        </p:spPr>
      </p:pic>
      <p:pic>
        <p:nvPicPr>
          <p:cNvPr id="8" name="Picture 7">
            <a:extLst>
              <a:ext uri="{FF2B5EF4-FFF2-40B4-BE49-F238E27FC236}">
                <a16:creationId xmlns:a16="http://schemas.microsoft.com/office/drawing/2014/main" id="{CDE9B575-63DC-AE01-3BE8-447B0E5E8094}"/>
              </a:ext>
            </a:extLst>
          </p:cNvPr>
          <p:cNvPicPr>
            <a:picLocks noChangeAspect="1"/>
          </p:cNvPicPr>
          <p:nvPr/>
        </p:nvPicPr>
        <p:blipFill>
          <a:blip r:embed="rId14"/>
          <a:stretch>
            <a:fillRect/>
          </a:stretch>
        </p:blipFill>
        <p:spPr>
          <a:xfrm>
            <a:off x="1267845" y="448550"/>
            <a:ext cx="1018767" cy="582877"/>
          </a:xfrm>
          <a:prstGeom prst="rect">
            <a:avLst/>
          </a:prstGeom>
        </p:spPr>
      </p:pic>
      <p:pic>
        <p:nvPicPr>
          <p:cNvPr id="9" name="Picture 8">
            <a:extLst>
              <a:ext uri="{FF2B5EF4-FFF2-40B4-BE49-F238E27FC236}">
                <a16:creationId xmlns:a16="http://schemas.microsoft.com/office/drawing/2014/main" id="{527E0E96-890A-5B67-E2BD-DC0F87D54E1D}"/>
              </a:ext>
            </a:extLst>
          </p:cNvPr>
          <p:cNvPicPr>
            <a:picLocks noChangeAspect="1"/>
          </p:cNvPicPr>
          <p:nvPr/>
        </p:nvPicPr>
        <p:blipFill>
          <a:blip r:embed="rId15"/>
          <a:stretch>
            <a:fillRect/>
          </a:stretch>
        </p:blipFill>
        <p:spPr>
          <a:xfrm>
            <a:off x="6795742" y="93794"/>
            <a:ext cx="627942" cy="1261981"/>
          </a:xfrm>
          <a:prstGeom prst="rect">
            <a:avLst/>
          </a:prstGeom>
        </p:spPr>
      </p:pic>
    </p:spTree>
    <p:extLst>
      <p:ext uri="{BB962C8B-B14F-4D97-AF65-F5344CB8AC3E}">
        <p14:creationId xmlns:p14="http://schemas.microsoft.com/office/powerpoint/2010/main" val="1613502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4df4202-7d72-4963-97b2-606acafd052a" xsi:nil="true"/>
    <lcf76f155ced4ddcb4097134ff3c332f xmlns="5bd06163-20c3-479d-9faf-2e7bba9370f9">
      <Terms xmlns="http://schemas.microsoft.com/office/infopath/2007/PartnerControls"/>
    </lcf76f155ced4ddcb4097134ff3c332f>
    <MediaLengthInSeconds xmlns="5bd06163-20c3-479d-9faf-2e7bba9370f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B4DCC9BF58CF49B510C7147B61307B" ma:contentTypeVersion="13" ma:contentTypeDescription="Create a new document." ma:contentTypeScope="" ma:versionID="f468496a37512b84352a128c491ab225">
  <xsd:schema xmlns:xsd="http://www.w3.org/2001/XMLSchema" xmlns:xs="http://www.w3.org/2001/XMLSchema" xmlns:p="http://schemas.microsoft.com/office/2006/metadata/properties" xmlns:ns2="5bd06163-20c3-479d-9faf-2e7bba9370f9" xmlns:ns3="64df4202-7d72-4963-97b2-606acafd052a" targetNamespace="http://schemas.microsoft.com/office/2006/metadata/properties" ma:root="true" ma:fieldsID="3b8af5597b087e1a5a6687b24ba017f2" ns2:_="" ns3:_="">
    <xsd:import namespace="5bd06163-20c3-479d-9faf-2e7bba9370f9"/>
    <xsd:import namespace="64df4202-7d72-4963-97b2-606acafd052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d06163-20c3-479d-9faf-2e7bba9370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a3a86a1-ad49-4381-ac46-bbecd32f6037"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4df4202-7d72-4963-97b2-606acafd052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76aeac9-cf24-4535-9e60-0be1edca33c5}" ma:internalName="TaxCatchAll" ma:showField="CatchAllData" ma:web="64df4202-7d72-4963-97b2-606acafd05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90C679-B1E3-416E-AE9C-7A82619EC45D}">
  <ds:schemaRefs>
    <ds:schemaRef ds:uri="http://schemas.microsoft.com/office/2006/metadata/properties"/>
    <ds:schemaRef ds:uri="http://schemas.microsoft.com/office/infopath/2007/PartnerControls"/>
    <ds:schemaRef ds:uri="64df4202-7d72-4963-97b2-606acafd052a"/>
    <ds:schemaRef ds:uri="5bd06163-20c3-479d-9faf-2e7bba9370f9"/>
  </ds:schemaRefs>
</ds:datastoreItem>
</file>

<file path=customXml/itemProps2.xml><?xml version="1.0" encoding="utf-8"?>
<ds:datastoreItem xmlns:ds="http://schemas.openxmlformats.org/officeDocument/2006/customXml" ds:itemID="{09033067-3719-472A-9DDD-4B4B5513168B}">
  <ds:schemaRefs>
    <ds:schemaRef ds:uri="http://schemas.microsoft.com/sharepoint/v3/contenttype/forms"/>
  </ds:schemaRefs>
</ds:datastoreItem>
</file>

<file path=customXml/itemProps3.xml><?xml version="1.0" encoding="utf-8"?>
<ds:datastoreItem xmlns:ds="http://schemas.openxmlformats.org/officeDocument/2006/customXml" ds:itemID="{922D1BA6-C98D-403A-978C-BCE50E825C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d06163-20c3-479d-9faf-2e7bba9370f9"/>
    <ds:schemaRef ds:uri="64df4202-7d72-4963-97b2-606acafd05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3493</TotalTime>
  <Words>696</Words>
  <Application>Microsoft Office PowerPoint</Application>
  <PresentationFormat>On-screen Show (4:3)</PresentationFormat>
  <Paragraphs>72</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John</dc:creator>
  <cp:lastModifiedBy>Krisztina Molnar</cp:lastModifiedBy>
  <cp:revision>84</cp:revision>
  <cp:lastPrinted>2018-09-05T13:21:44Z</cp:lastPrinted>
  <dcterms:created xsi:type="dcterms:W3CDTF">2016-12-14T14:58:46Z</dcterms:created>
  <dcterms:modified xsi:type="dcterms:W3CDTF">2024-12-13T11:49:21Z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0x01010009B4DCC9BF58CF49B510C7147B61307B</vt:lpwstr>
  </property>
  <property fmtid="{D5CDD505-2E9C-101B-9397-08002B2CF9AE}" pid="3" name="Order">
    <vt:r8>302600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MediaServiceImageTags">
    <vt:lpwstr/>
  </property>
</Properties>
</file>